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7"/>
  </p:notesMasterIdLst>
  <p:sldIdLst>
    <p:sldId id="256" r:id="rId2"/>
    <p:sldId id="257" r:id="rId3"/>
    <p:sldId id="258" r:id="rId4"/>
    <p:sldId id="259" r:id="rId5"/>
    <p:sldId id="260" r:id="rId6"/>
    <p:sldId id="261" r:id="rId7"/>
    <p:sldId id="264" r:id="rId8"/>
    <p:sldId id="262" r:id="rId9"/>
    <p:sldId id="263" r:id="rId10"/>
    <p:sldId id="265" r:id="rId11"/>
    <p:sldId id="266" r:id="rId12"/>
    <p:sldId id="267" r:id="rId13"/>
    <p:sldId id="269" r:id="rId14"/>
    <p:sldId id="268"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48"/>
    <p:restoredTop sz="96327"/>
  </p:normalViewPr>
  <p:slideViewPr>
    <p:cSldViewPr snapToGrid="0">
      <p:cViewPr varScale="1">
        <p:scale>
          <a:sx n="48" d="100"/>
          <a:sy n="48" d="100"/>
        </p:scale>
        <p:origin x="679" y="23"/>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24DFBF-FF5A-2843-9A41-603D1E84D398}" type="datetimeFigureOut">
              <a:rPr lang="en-US" smtClean="0"/>
              <a:t>4/23/2023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C8712F-4102-E64D-9863-65FC96E689CC}" type="slidenum">
              <a:rPr lang="en-US" smtClean="0"/>
              <a:t>‹#›</a:t>
            </a:fld>
            <a:endParaRPr lang="en-US"/>
          </a:p>
        </p:txBody>
      </p:sp>
    </p:spTree>
    <p:extLst>
      <p:ext uri="{BB962C8B-B14F-4D97-AF65-F5344CB8AC3E}">
        <p14:creationId xmlns:p14="http://schemas.microsoft.com/office/powerpoint/2010/main" val="1793853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4/23/2023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4/23/2023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4/23/2023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4/23/2023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4/23/2023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4/23/2023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4/23/2023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4/23/2023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4/23/2023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4/23/2023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4/23/2023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4/23/2023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KL6tv_jerAk?feature=oembed"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0"/>
                <a:lumOff val="100000"/>
              </a:schemeClr>
            </a:gs>
            <a:gs pos="35000">
              <a:schemeClr val="accent2">
                <a:lumMod val="0"/>
                <a:lumOff val="100000"/>
              </a:schemeClr>
            </a:gs>
            <a:gs pos="100000">
              <a:schemeClr val="accent2">
                <a:lumMod val="100000"/>
              </a:schemeClr>
            </a:gs>
          </a:gsLst>
          <a:path path="circle">
            <a:fillToRect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B0105-65B5-7374-C42E-16562D1A1E5E}"/>
              </a:ext>
            </a:extLst>
          </p:cNvPr>
          <p:cNvSpPr>
            <a:spLocks noGrp="1"/>
          </p:cNvSpPr>
          <p:nvPr>
            <p:ph type="ctrTitle"/>
          </p:nvPr>
        </p:nvSpPr>
        <p:sp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p:spPr>
        <p:txBody>
          <a:bodyPr>
            <a:normAutofit fontScale="90000"/>
          </a:bodyPr>
          <a:lstStyle/>
          <a:p>
            <a:r>
              <a:rPr lang="en-US" b="1" dirty="0"/>
              <a:t>The First-Year Seminar: Orality, Ethics, and Student Learning</a:t>
            </a:r>
          </a:p>
        </p:txBody>
      </p:sp>
      <p:sp>
        <p:nvSpPr>
          <p:cNvPr id="3" name="Subtitle 2">
            <a:extLst>
              <a:ext uri="{FF2B5EF4-FFF2-40B4-BE49-F238E27FC236}">
                <a16:creationId xmlns:a16="http://schemas.microsoft.com/office/drawing/2014/main" id="{5F6B17FA-0CB3-4AC6-CCB1-5FB49329A10C}"/>
              </a:ext>
            </a:extLst>
          </p:cNvPr>
          <p:cNvSpPr>
            <a:spLocks noGrp="1"/>
          </p:cNvSpPr>
          <p:nvPr>
            <p:ph type="subTitle" idx="1"/>
          </p:nvPr>
        </p:nvSpPr>
        <p:spPr/>
        <p:txBody>
          <a:bodyPr/>
          <a:lstStyle/>
          <a:p>
            <a:r>
              <a:rPr lang="en-US" dirty="0">
                <a:solidFill>
                  <a:schemeClr val="bg1"/>
                </a:solidFill>
              </a:rPr>
              <a:t>John Duffy</a:t>
            </a:r>
          </a:p>
          <a:p>
            <a:r>
              <a:rPr lang="en-US" dirty="0">
                <a:solidFill>
                  <a:schemeClr val="bg1"/>
                </a:solidFill>
              </a:rPr>
              <a:t>University of Notre Dame</a:t>
            </a:r>
          </a:p>
        </p:txBody>
      </p:sp>
    </p:spTree>
    <p:extLst>
      <p:ext uri="{BB962C8B-B14F-4D97-AF65-F5344CB8AC3E}">
        <p14:creationId xmlns:p14="http://schemas.microsoft.com/office/powerpoint/2010/main" val="1100668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455F9-F8A5-1A8A-77F0-3443B2B5A101}"/>
              </a:ext>
            </a:extLst>
          </p:cNvPr>
          <p:cNvSpPr>
            <a:spLocks noGrp="1"/>
          </p:cNvSpPr>
          <p:nvPr>
            <p:ph type="title"/>
          </p:nvPr>
        </p:nvSpPr>
        <p:spPr>
          <a:xfrm>
            <a:off x="2231136" y="0"/>
            <a:ext cx="7024075" cy="1705233"/>
          </a:xfr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a:lstStyle/>
          <a:p>
            <a:r>
              <a:rPr lang="en-US" b="1" dirty="0"/>
              <a:t>How To Teach Oral Skills?</a:t>
            </a:r>
            <a:br>
              <a:rPr lang="en-US" b="1" dirty="0"/>
            </a:br>
            <a:r>
              <a:rPr lang="en-US" b="1" dirty="0"/>
              <a:t>Responding to Readings (1)</a:t>
            </a:r>
          </a:p>
        </p:txBody>
      </p:sp>
      <p:sp>
        <p:nvSpPr>
          <p:cNvPr id="3" name="Content Placeholder 2">
            <a:extLst>
              <a:ext uri="{FF2B5EF4-FFF2-40B4-BE49-F238E27FC236}">
                <a16:creationId xmlns:a16="http://schemas.microsoft.com/office/drawing/2014/main" id="{1AD6CA3F-235B-15B3-B27D-C7AE946B8E5E}"/>
              </a:ext>
            </a:extLst>
          </p:cNvPr>
          <p:cNvSpPr>
            <a:spLocks noGrp="1"/>
          </p:cNvSpPr>
          <p:nvPr>
            <p:ph idx="1"/>
          </p:nvPr>
        </p:nvSpPr>
        <p:spPr>
          <a:xfrm>
            <a:off x="0" y="1705233"/>
            <a:ext cx="11837773" cy="6277231"/>
          </a:xfrm>
        </p:spPr>
        <p:txBody>
          <a:bodyPr>
            <a:normAutofit/>
          </a:bodyPr>
          <a:lstStyle/>
          <a:p>
            <a:pPr marL="0" marR="0">
              <a:spcBef>
                <a:spcPts val="1200"/>
              </a:spcBef>
              <a:spcAft>
                <a:spcPts val="300"/>
              </a:spcAft>
            </a:pPr>
            <a:r>
              <a:rPr lang="en-US" b="1" dirty="0">
                <a:solidFill>
                  <a:srgbClr val="333333"/>
                </a:solidFill>
                <a:effectLst/>
                <a:latin typeface="Calibri" panose="020F0502020204030204" pitchFamily="34" charset="0"/>
                <a:ea typeface="Times New Roman" panose="02020603050405020304" pitchFamily="18" charset="0"/>
              </a:rPr>
              <a:t>Study Questions</a:t>
            </a:r>
            <a:endParaRPr lang="en-US" b="1" dirty="0">
              <a:effectLst/>
              <a:latin typeface="Times New Roman" panose="02020603050405020304" pitchFamily="18" charset="0"/>
              <a:ea typeface="Times New Roman" panose="02020603050405020304" pitchFamily="18" charset="0"/>
            </a:endParaRPr>
          </a:p>
          <a:p>
            <a:pPr marL="0" marR="0"/>
            <a:r>
              <a:rPr lang="en-US" dirty="0">
                <a:solidFill>
                  <a:srgbClr val="333333"/>
                </a:solidFill>
                <a:effectLst/>
                <a:latin typeface="Calibri" panose="020F0502020204030204" pitchFamily="34" charset="0"/>
                <a:ea typeface="Times New Roman" panose="02020603050405020304" pitchFamily="18" charset="0"/>
              </a:rPr>
              <a:t>Give students study questions in advance and ask for written pre-responses (in email form or in a blog, for example) that the entire class can read before the discussion session. Or, if selecting students to lead the discussion, ask them to prepare study questions and send them to you for previewing before they are disseminated to the whole class.</a:t>
            </a:r>
            <a:endParaRPr lang="en-US" dirty="0">
              <a:effectLst/>
              <a:latin typeface="Times New Roman" panose="02020603050405020304" pitchFamily="18" charset="0"/>
              <a:ea typeface="Times New Roman" panose="02020603050405020304" pitchFamily="18" charset="0"/>
            </a:endParaRPr>
          </a:p>
          <a:p>
            <a:pPr marL="0" marR="0" indent="0">
              <a:spcBef>
                <a:spcPts val="1200"/>
              </a:spcBef>
              <a:spcAft>
                <a:spcPts val="300"/>
              </a:spcAft>
              <a:buNone/>
            </a:pPr>
            <a:endParaRPr lang="en-US" b="1" dirty="0">
              <a:solidFill>
                <a:srgbClr val="333333"/>
              </a:solidFill>
              <a:effectLst/>
              <a:latin typeface="Calibri" panose="020F0502020204030204" pitchFamily="34" charset="0"/>
              <a:ea typeface="Times New Roman" panose="02020603050405020304" pitchFamily="18" charset="0"/>
            </a:endParaRPr>
          </a:p>
          <a:p>
            <a:pPr marL="0" marR="0" indent="0">
              <a:spcBef>
                <a:spcPts val="1200"/>
              </a:spcBef>
              <a:spcAft>
                <a:spcPts val="300"/>
              </a:spcAft>
              <a:buNone/>
            </a:pPr>
            <a:r>
              <a:rPr lang="en-US" b="1" dirty="0">
                <a:solidFill>
                  <a:srgbClr val="333333"/>
                </a:solidFill>
                <a:effectLst/>
                <a:latin typeface="Calibri" panose="020F0502020204030204" pitchFamily="34" charset="0"/>
                <a:ea typeface="Times New Roman" panose="02020603050405020304" pitchFamily="18" charset="0"/>
              </a:rPr>
              <a:t>Students as Experts</a:t>
            </a:r>
            <a:endParaRPr lang="en-US" b="1" dirty="0">
              <a:effectLst/>
              <a:latin typeface="Times New Roman" panose="02020603050405020304" pitchFamily="18" charset="0"/>
              <a:ea typeface="Times New Roman" panose="02020603050405020304" pitchFamily="18" charset="0"/>
            </a:endParaRPr>
          </a:p>
          <a:p>
            <a:pPr marL="0" marR="0"/>
            <a:r>
              <a:rPr lang="en-US" dirty="0">
                <a:solidFill>
                  <a:srgbClr val="333333"/>
                </a:solidFill>
                <a:effectLst/>
                <a:latin typeface="Calibri" panose="020F0502020204030204" pitchFamily="34" charset="0"/>
                <a:ea typeface="Times New Roman" panose="02020603050405020304" pitchFamily="18" charset="0"/>
              </a:rPr>
              <a:t>Break-down the text and assign particular difficult parts to specific students who are going to be the designated expert interpreters. They formulate answers to questions such as: “What does this add to what we have learned already?” or “How do we use this ‘language’ to talk about the overarching questions/themes of the class?”</a:t>
            </a:r>
            <a:endParaRPr lang="en-US" dirty="0">
              <a:effectLst/>
              <a:latin typeface="Times New Roman" panose="02020603050405020304" pitchFamily="18" charset="0"/>
              <a:ea typeface="Times New Roman" panose="02020603050405020304" pitchFamily="18" charset="0"/>
            </a:endParaRPr>
          </a:p>
          <a:p>
            <a:endParaRPr lang="en-US" dirty="0"/>
          </a:p>
          <a:p>
            <a:pPr marL="0" marR="0">
              <a:spcBef>
                <a:spcPts val="1200"/>
              </a:spcBef>
              <a:spcAft>
                <a:spcPts val="300"/>
              </a:spcAft>
            </a:pPr>
            <a:r>
              <a:rPr lang="en-US" b="1" dirty="0">
                <a:solidFill>
                  <a:srgbClr val="333333"/>
                </a:solidFill>
                <a:effectLst/>
                <a:latin typeface="Calibri" panose="020F0502020204030204" pitchFamily="34" charset="0"/>
                <a:ea typeface="Times New Roman" panose="02020603050405020304" pitchFamily="18" charset="0"/>
              </a:rPr>
              <a:t>Critics’ Argument</a:t>
            </a:r>
            <a:endParaRPr lang="en-US" b="1" dirty="0">
              <a:effectLst/>
              <a:latin typeface="Times New Roman" panose="02020603050405020304" pitchFamily="18" charset="0"/>
              <a:ea typeface="Times New Roman" panose="02020603050405020304" pitchFamily="18" charset="0"/>
            </a:endParaRPr>
          </a:p>
          <a:p>
            <a:pPr marL="0" marR="0"/>
            <a:r>
              <a:rPr lang="en-US" dirty="0">
                <a:solidFill>
                  <a:srgbClr val="333333"/>
                </a:solidFill>
                <a:effectLst/>
                <a:latin typeface="Calibri" panose="020F0502020204030204" pitchFamily="34" charset="0"/>
                <a:ea typeface="Times New Roman" panose="02020603050405020304" pitchFamily="18" charset="0"/>
              </a:rPr>
              <a:t>Give the students two divergent critical analyses of the text by different authors and ask them to take sides, put their chosen critic’s view in their own words, and explain why they favor one view over the other.</a:t>
            </a:r>
          </a:p>
          <a:p>
            <a:pPr marL="0" marR="0"/>
            <a:endParaRPr lang="en-US"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7745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29236-C14B-E947-0D7D-B185DA9B89C6}"/>
              </a:ext>
            </a:extLst>
          </p:cNvPr>
          <p:cNvSpPr>
            <a:spLocks noGrp="1"/>
          </p:cNvSpPr>
          <p:nvPr>
            <p:ph type="title"/>
          </p:nvPr>
        </p:nvSpPr>
        <p:spPr>
          <a:xfrm>
            <a:off x="0" y="0"/>
            <a:ext cx="12192000" cy="1263726"/>
          </a:xfrm>
          <a:gradFill>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gradFill>
        </p:spPr>
        <p:txBody>
          <a:bodyPr/>
          <a:lstStyle/>
          <a:p>
            <a:r>
              <a:rPr lang="en-US" b="1" dirty="0"/>
              <a:t>How To Teach Oral Skills?</a:t>
            </a:r>
            <a:br>
              <a:rPr lang="en-US" b="1" dirty="0"/>
            </a:br>
            <a:r>
              <a:rPr lang="en-US" b="1" dirty="0"/>
              <a:t>Responding to Readings (2)</a:t>
            </a:r>
            <a:endParaRPr lang="en-US" dirty="0"/>
          </a:p>
        </p:txBody>
      </p:sp>
      <p:sp>
        <p:nvSpPr>
          <p:cNvPr id="3" name="Content Placeholder 2">
            <a:extLst>
              <a:ext uri="{FF2B5EF4-FFF2-40B4-BE49-F238E27FC236}">
                <a16:creationId xmlns:a16="http://schemas.microsoft.com/office/drawing/2014/main" id="{AFF3A159-B133-DF2B-205C-C55457ED91B5}"/>
              </a:ext>
            </a:extLst>
          </p:cNvPr>
          <p:cNvSpPr>
            <a:spLocks noGrp="1"/>
          </p:cNvSpPr>
          <p:nvPr>
            <p:ph idx="1"/>
          </p:nvPr>
        </p:nvSpPr>
        <p:spPr>
          <a:xfrm>
            <a:off x="0" y="1263726"/>
            <a:ext cx="12192000" cy="5594274"/>
          </a:xfr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p:spPr>
        <p:txBody>
          <a:bodyPr>
            <a:noAutofit/>
          </a:bodyPr>
          <a:lstStyle/>
          <a:p>
            <a:pPr marL="0" marR="0">
              <a:spcBef>
                <a:spcPts val="1200"/>
              </a:spcBef>
              <a:spcAft>
                <a:spcPts val="300"/>
              </a:spcAft>
            </a:pPr>
            <a:endParaRPr lang="en-US" sz="2000" b="1" dirty="0">
              <a:solidFill>
                <a:srgbClr val="333333"/>
              </a:solidFill>
              <a:effectLst/>
              <a:latin typeface="Calibri" panose="020F0502020204030204" pitchFamily="34" charset="0"/>
              <a:ea typeface="Times New Roman" panose="02020603050405020304" pitchFamily="18" charset="0"/>
            </a:endParaRPr>
          </a:p>
          <a:p>
            <a:pPr marL="0" marR="0">
              <a:spcBef>
                <a:spcPts val="1200"/>
              </a:spcBef>
              <a:spcAft>
                <a:spcPts val="300"/>
              </a:spcAft>
            </a:pPr>
            <a:r>
              <a:rPr lang="en-US" sz="2000" b="1" dirty="0">
                <a:solidFill>
                  <a:srgbClr val="333333"/>
                </a:solidFill>
                <a:effectLst/>
                <a:latin typeface="Calibri" panose="020F0502020204030204" pitchFamily="34" charset="0"/>
                <a:ea typeface="Times New Roman" panose="02020603050405020304" pitchFamily="18" charset="0"/>
              </a:rPr>
              <a:t>Role Playing</a:t>
            </a:r>
            <a:endParaRPr lang="en-US" sz="2000" b="1" dirty="0">
              <a:effectLst/>
              <a:latin typeface="Times New Roman" panose="02020603050405020304" pitchFamily="18" charset="0"/>
              <a:ea typeface="Times New Roman" panose="02020603050405020304" pitchFamily="18" charset="0"/>
            </a:endParaRPr>
          </a:p>
          <a:p>
            <a:r>
              <a:rPr lang="en-US" sz="2000" dirty="0">
                <a:solidFill>
                  <a:srgbClr val="333333"/>
                </a:solidFill>
                <a:effectLst/>
                <a:latin typeface="Calibri" panose="020F0502020204030204" pitchFamily="34" charset="0"/>
                <a:ea typeface="Times New Roman" panose="02020603050405020304" pitchFamily="18" charset="0"/>
              </a:rPr>
              <a:t>Students create short sketches in which they act out different perspectives on a theme or opposing positions in an argument. Students can also write and perform dialogues between thinkers/authors (Aristotle and Plato, Dante and Shakespeare, MLK &amp; Malcolm X), characters from different novels or plays (Ophelia, Jane Austen, and Stephen Dedalus), etc. You can set parameters in terms of what the sketches must cover. For example, give students a list of themes, topics, etc. they are supposed to cover.</a:t>
            </a:r>
            <a:endParaRPr lang="en-US" sz="2000" dirty="0">
              <a:latin typeface="Times New Roman" panose="02020603050405020304" pitchFamily="18" charset="0"/>
              <a:ea typeface="Times New Roman" panose="02020603050405020304" pitchFamily="18" charset="0"/>
            </a:endParaRPr>
          </a:p>
          <a:p>
            <a:endParaRPr lang="en-US" sz="2000" b="1" dirty="0">
              <a:solidFill>
                <a:srgbClr val="333333"/>
              </a:solidFill>
              <a:effectLst/>
              <a:latin typeface="Calibri" panose="020F0502020204030204" pitchFamily="34" charset="0"/>
              <a:ea typeface="Times New Roman" panose="02020603050405020304" pitchFamily="18" charset="0"/>
            </a:endParaRPr>
          </a:p>
          <a:p>
            <a:r>
              <a:rPr lang="en-US" sz="2000" b="1" dirty="0">
                <a:solidFill>
                  <a:srgbClr val="333333"/>
                </a:solidFill>
                <a:effectLst/>
                <a:latin typeface="Calibri" panose="020F0502020204030204" pitchFamily="34" charset="0"/>
                <a:ea typeface="Times New Roman" panose="02020603050405020304" pitchFamily="18" charset="0"/>
              </a:rPr>
              <a:t>Multi-Media Pairings</a:t>
            </a:r>
            <a:endParaRPr lang="en-US" sz="2000" b="1" dirty="0">
              <a:effectLst/>
              <a:latin typeface="Times New Roman" panose="02020603050405020304" pitchFamily="18" charset="0"/>
              <a:ea typeface="Times New Roman" panose="02020603050405020304" pitchFamily="18" charset="0"/>
            </a:endParaRPr>
          </a:p>
          <a:p>
            <a:pPr marL="0" marR="0"/>
            <a:r>
              <a:rPr lang="en-US" sz="2000" dirty="0">
                <a:solidFill>
                  <a:srgbClr val="333333"/>
                </a:solidFill>
                <a:effectLst/>
                <a:latin typeface="Calibri" panose="020F0502020204030204" pitchFamily="34" charset="0"/>
                <a:ea typeface="Times New Roman" panose="02020603050405020304" pitchFamily="18" charset="0"/>
              </a:rPr>
              <a:t>Pair a text with a film, a piece of music, an image, a performance, and ask students to imagine how one medium can serve as an illustration or critical analysis of the other. Better not to choose adaptations of the text into other media but instead to purposefully pair the written text with visual/aural texts on seemingly unrelated subjects. For example, when discussing a reading on the topic of human rights, avoid screening a documentary on human rights but rather choose a conventional narrative film or an art film</a:t>
            </a:r>
            <a:endParaRPr lang="en-US" sz="2000" dirty="0"/>
          </a:p>
        </p:txBody>
      </p:sp>
    </p:spTree>
    <p:extLst>
      <p:ext uri="{BB962C8B-B14F-4D97-AF65-F5344CB8AC3E}">
        <p14:creationId xmlns:p14="http://schemas.microsoft.com/office/powerpoint/2010/main" val="2550628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5A13B-16E8-40BB-9C7B-8A282802CE87}"/>
              </a:ext>
            </a:extLst>
          </p:cNvPr>
          <p:cNvSpPr>
            <a:spLocks noGrp="1"/>
          </p:cNvSpPr>
          <p:nvPr>
            <p:ph type="title"/>
          </p:nvPr>
        </p:nvSpPr>
        <p:spPr>
          <a:xfrm>
            <a:off x="0" y="0"/>
            <a:ext cx="12192000" cy="1188720"/>
          </a:xfr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p>
            <a:r>
              <a:rPr lang="en-US" b="1" dirty="0"/>
              <a:t>How To Teach Oral Skills?</a:t>
            </a:r>
            <a:br>
              <a:rPr lang="en-US" b="1" dirty="0"/>
            </a:br>
            <a:r>
              <a:rPr lang="en-US" b="1" dirty="0"/>
              <a:t>Discussion Activities</a:t>
            </a:r>
            <a:endParaRPr lang="en-US" dirty="0"/>
          </a:p>
        </p:txBody>
      </p:sp>
      <p:sp>
        <p:nvSpPr>
          <p:cNvPr id="3" name="Content Placeholder 2">
            <a:extLst>
              <a:ext uri="{FF2B5EF4-FFF2-40B4-BE49-F238E27FC236}">
                <a16:creationId xmlns:a16="http://schemas.microsoft.com/office/drawing/2014/main" id="{98026D7C-1FFF-1F68-E723-588A0EBC0723}"/>
              </a:ext>
            </a:extLst>
          </p:cNvPr>
          <p:cNvSpPr>
            <a:spLocks noGrp="1"/>
          </p:cNvSpPr>
          <p:nvPr>
            <p:ph idx="1"/>
          </p:nvPr>
        </p:nvSpPr>
        <p:spPr>
          <a:xfrm>
            <a:off x="0" y="1188720"/>
            <a:ext cx="12192000" cy="5669280"/>
          </a:xfrm>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p:spPr>
        <p:txBody>
          <a:bodyPr>
            <a:normAutofit/>
          </a:bodyPr>
          <a:lstStyle/>
          <a:p>
            <a:pPr marL="0" indent="0">
              <a:buNone/>
            </a:pPr>
            <a:endParaRPr lang="en-US" dirty="0"/>
          </a:p>
          <a:p>
            <a:pPr marL="0" indent="0" algn="ctr">
              <a:buNone/>
            </a:pPr>
            <a:r>
              <a:rPr lang="en-US" sz="4000" b="1" dirty="0">
                <a:solidFill>
                  <a:srgbClr val="333333"/>
                </a:solidFill>
                <a:effectLst/>
                <a:ea typeface="Times New Roman" panose="02020603050405020304" pitchFamily="18" charset="0"/>
              </a:rPr>
              <a:t>Think-Pair-Share</a:t>
            </a:r>
            <a:endParaRPr lang="en-US" sz="4000" b="1" dirty="0">
              <a:effectLst/>
              <a:ea typeface="Times New Roman" panose="02020603050405020304" pitchFamily="18" charset="0"/>
            </a:endParaRPr>
          </a:p>
          <a:p>
            <a:pPr algn="ctr"/>
            <a:r>
              <a:rPr lang="en-US" sz="4000" b="1" dirty="0"/>
              <a:t>Round Robin</a:t>
            </a:r>
          </a:p>
          <a:p>
            <a:pPr algn="ctr"/>
            <a:r>
              <a:rPr lang="en-US" sz="4000" b="1" dirty="0"/>
              <a:t>Fishbowl</a:t>
            </a:r>
          </a:p>
          <a:p>
            <a:pPr algn="ctr"/>
            <a:r>
              <a:rPr lang="en-US" sz="4000" b="1" dirty="0">
                <a:solidFill>
                  <a:srgbClr val="333333"/>
                </a:solidFill>
                <a:effectLst/>
                <a:ea typeface="Times New Roman" panose="02020603050405020304" pitchFamily="18" charset="0"/>
              </a:rPr>
              <a:t>Conversational Roles</a:t>
            </a:r>
            <a:endParaRPr lang="en-US" sz="4000" b="1" dirty="0"/>
          </a:p>
          <a:p>
            <a:pPr algn="ctr"/>
            <a:r>
              <a:rPr lang="en-US" sz="4000" b="1" dirty="0"/>
              <a:t>Debates</a:t>
            </a:r>
          </a:p>
          <a:p>
            <a:pPr algn="ctr"/>
            <a:r>
              <a:rPr lang="en-US" sz="4000" b="1" dirty="0"/>
              <a:t>Public Address</a:t>
            </a:r>
          </a:p>
          <a:p>
            <a:endParaRPr lang="en-US" b="1" dirty="0"/>
          </a:p>
        </p:txBody>
      </p:sp>
    </p:spTree>
    <p:extLst>
      <p:ext uri="{BB962C8B-B14F-4D97-AF65-F5344CB8AC3E}">
        <p14:creationId xmlns:p14="http://schemas.microsoft.com/office/powerpoint/2010/main" val="2932159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DE709-207F-FBE2-C0D9-2C90A0D88DA4}"/>
              </a:ext>
            </a:extLst>
          </p:cNvPr>
          <p:cNvSpPr>
            <a:spLocks noGrp="1"/>
          </p:cNvSpPr>
          <p:nvPr>
            <p:ph type="title"/>
          </p:nvPr>
        </p:nvSpPr>
        <p:spPr>
          <a:xfrm>
            <a:off x="19276" y="0"/>
            <a:ext cx="12172723" cy="1371600"/>
          </a:xfrm>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p:spPr>
        <p:txBody>
          <a:bodyPr/>
          <a:lstStyle/>
          <a:p>
            <a:r>
              <a:rPr lang="en-US" b="1" dirty="0"/>
              <a:t>Teaching Tips</a:t>
            </a:r>
          </a:p>
        </p:txBody>
      </p:sp>
      <p:sp>
        <p:nvSpPr>
          <p:cNvPr id="3" name="Content Placeholder 2">
            <a:extLst>
              <a:ext uri="{FF2B5EF4-FFF2-40B4-BE49-F238E27FC236}">
                <a16:creationId xmlns:a16="http://schemas.microsoft.com/office/drawing/2014/main" id="{18F108E8-F4F3-506F-0E51-DE2266FC81B1}"/>
              </a:ext>
            </a:extLst>
          </p:cNvPr>
          <p:cNvSpPr>
            <a:spLocks noGrp="1"/>
          </p:cNvSpPr>
          <p:nvPr>
            <p:ph idx="1"/>
          </p:nvPr>
        </p:nvSpPr>
        <p:spPr>
          <a:xfrm>
            <a:off x="0" y="1371600"/>
            <a:ext cx="12172724" cy="5486400"/>
          </a:xfr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p:spPr>
        <p:txBody>
          <a:bodyPr>
            <a:normAutofit lnSpcReduction="10000"/>
          </a:bodyPr>
          <a:lstStyle/>
          <a:p>
            <a:pPr algn="ctr"/>
            <a:endParaRPr lang="en-US" dirty="0"/>
          </a:p>
          <a:p>
            <a:pPr algn="ctr"/>
            <a:endParaRPr lang="en-US" dirty="0"/>
          </a:p>
          <a:p>
            <a:pPr algn="ctr"/>
            <a:r>
              <a:rPr lang="en-US" sz="3600" dirty="0"/>
              <a:t>Be Prepared</a:t>
            </a:r>
          </a:p>
          <a:p>
            <a:pPr algn="ctr"/>
            <a:endParaRPr lang="en-US" sz="3600" dirty="0"/>
          </a:p>
          <a:p>
            <a:pPr algn="ctr"/>
            <a:r>
              <a:rPr lang="en-US" sz="3600" dirty="0"/>
              <a:t>Be Mindful</a:t>
            </a:r>
          </a:p>
          <a:p>
            <a:pPr algn="ctr"/>
            <a:endParaRPr lang="en-US" sz="3600" dirty="0"/>
          </a:p>
          <a:p>
            <a:pPr algn="ctr"/>
            <a:r>
              <a:rPr lang="en-US" sz="3600" dirty="0"/>
              <a:t>Be Flexible</a:t>
            </a:r>
          </a:p>
          <a:p>
            <a:pPr algn="ctr"/>
            <a:endParaRPr lang="en-US" sz="3600" dirty="0"/>
          </a:p>
          <a:p>
            <a:pPr algn="ctr"/>
            <a:r>
              <a:rPr lang="en-US" sz="3600" dirty="0"/>
              <a:t>Be Meta</a:t>
            </a:r>
          </a:p>
        </p:txBody>
      </p:sp>
    </p:spTree>
    <p:extLst>
      <p:ext uri="{BB962C8B-B14F-4D97-AF65-F5344CB8AC3E}">
        <p14:creationId xmlns:p14="http://schemas.microsoft.com/office/powerpoint/2010/main" val="3375956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1E1DB-2614-ED51-D73D-0FAA0500D7A8}"/>
              </a:ext>
            </a:extLst>
          </p:cNvPr>
          <p:cNvSpPr>
            <a:spLocks noGrp="1"/>
          </p:cNvSpPr>
          <p:nvPr>
            <p:ph type="title"/>
          </p:nvPr>
        </p:nvSpPr>
        <p:spPr>
          <a:xfrm>
            <a:off x="0" y="0"/>
            <a:ext cx="12192000" cy="1754659"/>
          </a:xfrm>
          <a:gradFill flip="none" rotWithShape="1">
            <a:gsLst>
              <a:gs pos="0">
                <a:schemeClr val="accent1">
                  <a:lumMod val="0"/>
                  <a:lumOff val="100000"/>
                </a:schemeClr>
              </a:gs>
              <a:gs pos="4000">
                <a:schemeClr val="accent1">
                  <a:lumMod val="0"/>
                  <a:lumOff val="100000"/>
                </a:schemeClr>
              </a:gs>
              <a:gs pos="100000">
                <a:schemeClr val="accent1">
                  <a:lumMod val="100000"/>
                </a:schemeClr>
              </a:gs>
            </a:gsLst>
            <a:path path="circle">
              <a:fillToRect r="100000" b="100000"/>
            </a:path>
            <a:tileRect l="-100000" t="-100000"/>
          </a:gradFill>
        </p:spPr>
        <p:txBody>
          <a:bodyPr/>
          <a:lstStyle/>
          <a:p>
            <a:r>
              <a:rPr lang="en-US" b="1" dirty="0"/>
              <a:t>Assessing </a:t>
            </a:r>
            <a:r>
              <a:rPr lang="en-US" b="1" dirty="0" err="1"/>
              <a:t>OrAl</a:t>
            </a:r>
            <a:r>
              <a:rPr lang="en-US" b="1" dirty="0"/>
              <a:t> Skills</a:t>
            </a:r>
          </a:p>
        </p:txBody>
      </p:sp>
      <p:sp>
        <p:nvSpPr>
          <p:cNvPr id="3" name="Content Placeholder 2">
            <a:extLst>
              <a:ext uri="{FF2B5EF4-FFF2-40B4-BE49-F238E27FC236}">
                <a16:creationId xmlns:a16="http://schemas.microsoft.com/office/drawing/2014/main" id="{4D7EFA7F-1ECD-2668-ACB1-B4F46DD90970}"/>
              </a:ext>
            </a:extLst>
          </p:cNvPr>
          <p:cNvSpPr>
            <a:spLocks noGrp="1"/>
          </p:cNvSpPr>
          <p:nvPr>
            <p:ph idx="1"/>
          </p:nvPr>
        </p:nvSpPr>
        <p:spPr>
          <a:xfrm>
            <a:off x="1" y="1754659"/>
            <a:ext cx="12192000" cy="5103341"/>
          </a:xfrm>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p:spPr>
        <p:txBody>
          <a:bodyPr>
            <a:normAutofit fontScale="92500" lnSpcReduction="10000"/>
          </a:bodyPr>
          <a:lstStyle/>
          <a:p>
            <a:pPr algn="ctr"/>
            <a:endParaRPr lang="en-US" sz="4000" dirty="0"/>
          </a:p>
          <a:p>
            <a:pPr algn="ctr"/>
            <a:r>
              <a:rPr lang="en-US" sz="4000" dirty="0"/>
              <a:t>Faculty Interviews</a:t>
            </a:r>
          </a:p>
          <a:p>
            <a:pPr algn="ctr"/>
            <a:endParaRPr lang="en-US" sz="4000" dirty="0"/>
          </a:p>
          <a:p>
            <a:pPr algn="ctr"/>
            <a:r>
              <a:rPr lang="en-US" sz="4000" dirty="0"/>
              <a:t>Student Self Assessment</a:t>
            </a:r>
          </a:p>
          <a:p>
            <a:pPr algn="ctr"/>
            <a:endParaRPr lang="en-US" sz="4000" dirty="0"/>
          </a:p>
          <a:p>
            <a:pPr algn="ctr"/>
            <a:r>
              <a:rPr lang="en-US" sz="4000" dirty="0"/>
              <a:t>Faculty Assessment</a:t>
            </a:r>
          </a:p>
          <a:p>
            <a:pPr algn="ctr"/>
            <a:endParaRPr lang="en-US" sz="4000" dirty="0"/>
          </a:p>
          <a:p>
            <a:pPr algn="ctr"/>
            <a:r>
              <a:rPr lang="en-US" sz="4000" dirty="0" err="1"/>
              <a:t>Ungrading</a:t>
            </a:r>
            <a:endParaRPr lang="en-US" sz="4000" dirty="0"/>
          </a:p>
        </p:txBody>
      </p:sp>
    </p:spTree>
    <p:extLst>
      <p:ext uri="{BB962C8B-B14F-4D97-AF65-F5344CB8AC3E}">
        <p14:creationId xmlns:p14="http://schemas.microsoft.com/office/powerpoint/2010/main" val="3690956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92339"/>
                <a:lumOff val="7661"/>
              </a:schemeClr>
            </a:gs>
            <a:gs pos="35000">
              <a:schemeClr val="accent1">
                <a:lumMod val="0"/>
                <a:lumOff val="100000"/>
              </a:schemeClr>
            </a:gs>
            <a:gs pos="100000">
              <a:schemeClr val="accent1">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C4E9-3F4E-5ECD-9FA9-9CA6EC25770F}"/>
              </a:ext>
            </a:extLst>
          </p:cNvPr>
          <p:cNvSpPr>
            <a:spLocks noGrp="1"/>
          </p:cNvSpPr>
          <p:nvPr>
            <p:ph type="title"/>
          </p:nvPr>
        </p:nvSpPr>
        <p:spPr>
          <a:xfrm>
            <a:off x="808523" y="2243828"/>
            <a:ext cx="4494998" cy="1134640"/>
          </a:xfr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anchor="ctr">
            <a:normAutofit/>
          </a:bodyPr>
          <a:lstStyle/>
          <a:p>
            <a:r>
              <a:rPr lang="en-US" dirty="0">
                <a:solidFill>
                  <a:schemeClr val="tx1"/>
                </a:solidFill>
              </a:rPr>
              <a:t>The End!</a:t>
            </a:r>
          </a:p>
        </p:txBody>
      </p:sp>
      <p:pic>
        <p:nvPicPr>
          <p:cNvPr id="5" name="Content Placeholder 4" descr="A person standing in front of a crowd of people&#10;&#10;Description automatically generated with medium confidence">
            <a:extLst>
              <a:ext uri="{FF2B5EF4-FFF2-40B4-BE49-F238E27FC236}">
                <a16:creationId xmlns:a16="http://schemas.microsoft.com/office/drawing/2014/main" id="{59ACFA15-5099-4556-4E99-27FE143F48E9}"/>
              </a:ext>
            </a:extLst>
          </p:cNvPr>
          <p:cNvPicPr>
            <a:picLocks noGrp="1" noChangeAspect="1"/>
          </p:cNvPicPr>
          <p:nvPr>
            <p:ph type="pic" idx="1"/>
          </p:nvPr>
        </p:nvPicPr>
        <p:blipFill rotWithShape="1">
          <a:blip r:embed="rId2"/>
          <a:srcRect l="31649" r="18301"/>
          <a:stretch/>
        </p:blipFill>
        <p:spPr>
          <a:xfrm>
            <a:off x="6095999" y="10"/>
            <a:ext cx="6102097" cy="6857990"/>
          </a:xfrm>
          <a:noFill/>
        </p:spPr>
      </p:pic>
      <p:sp>
        <p:nvSpPr>
          <p:cNvPr id="10" name="Text Placeholder 3">
            <a:extLst>
              <a:ext uri="{FF2B5EF4-FFF2-40B4-BE49-F238E27FC236}">
                <a16:creationId xmlns:a16="http://schemas.microsoft.com/office/drawing/2014/main" id="{FA579A15-0B0A-B8B3-9AFB-A114C47D507D}"/>
              </a:ext>
            </a:extLst>
          </p:cNvPr>
          <p:cNvSpPr>
            <a:spLocks noGrp="1"/>
          </p:cNvSpPr>
          <p:nvPr>
            <p:ph type="body" sz="half" idx="2"/>
          </p:nvPr>
        </p:nvSpPr>
        <p:spPr>
          <a:xfrm flipV="1">
            <a:off x="1115568" y="6771502"/>
            <a:ext cx="3794760" cy="86496"/>
          </a:xfrm>
        </p:spPr>
        <p:txBody>
          <a:bodyPr>
            <a:normAutofit fontScale="25000" lnSpcReduction="20000"/>
          </a:bodyPr>
          <a:lstStyle/>
          <a:p>
            <a:endParaRPr lang="en-US" dirty="0"/>
          </a:p>
        </p:txBody>
      </p:sp>
      <p:sp>
        <p:nvSpPr>
          <p:cNvPr id="6" name="TextBox 5">
            <a:extLst>
              <a:ext uri="{FF2B5EF4-FFF2-40B4-BE49-F238E27FC236}">
                <a16:creationId xmlns:a16="http://schemas.microsoft.com/office/drawing/2014/main" id="{25A8A56E-7515-0E30-111C-478A8BBD80BF}"/>
              </a:ext>
            </a:extLst>
          </p:cNvPr>
          <p:cNvSpPr txBox="1"/>
          <p:nvPr/>
        </p:nvSpPr>
        <p:spPr>
          <a:xfrm>
            <a:off x="1115568" y="4040659"/>
            <a:ext cx="3938346" cy="923330"/>
          </a:xfrm>
          <a:prstGeom prst="rect">
            <a:avLst/>
          </a:prstGeom>
          <a:noFill/>
        </p:spPr>
        <p:txBody>
          <a:bodyPr wrap="square" rtlCol="0">
            <a:spAutoFit/>
          </a:bodyPr>
          <a:lstStyle/>
          <a:p>
            <a:pPr algn="ctr"/>
            <a:r>
              <a:rPr lang="en-US" b="1" dirty="0"/>
              <a:t>For further reading:</a:t>
            </a:r>
            <a:br>
              <a:rPr lang="en-US" b="1" dirty="0"/>
            </a:br>
            <a:br>
              <a:rPr lang="en-US" b="1" dirty="0"/>
            </a:br>
            <a:r>
              <a:rPr lang="en-US" b="1" dirty="0"/>
              <a:t>See Handout #7</a:t>
            </a:r>
          </a:p>
        </p:txBody>
      </p:sp>
    </p:spTree>
    <p:extLst>
      <p:ext uri="{BB962C8B-B14F-4D97-AF65-F5344CB8AC3E}">
        <p14:creationId xmlns:p14="http://schemas.microsoft.com/office/powerpoint/2010/main" val="474710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FF37314-1014-A5DD-079B-8B9644BB9953}"/>
              </a:ext>
            </a:extLst>
          </p:cNvPr>
          <p:cNvSpPr>
            <a:spLocks noGrp="1"/>
          </p:cNvSpPr>
          <p:nvPr>
            <p:ph type="title"/>
          </p:nvPr>
        </p:nvSpPr>
        <p:spPr>
          <a:xfrm>
            <a:off x="0" y="0"/>
            <a:ext cx="12327924" cy="1412007"/>
          </a:xfrm>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r="100000" b="100000"/>
            </a:path>
            <a:tileRect l="-100000" t="-100000"/>
          </a:gradFill>
        </p:spPr>
        <p:txBody>
          <a:bodyPr/>
          <a:lstStyle/>
          <a:p>
            <a:r>
              <a:rPr lang="en-US" b="1" dirty="0"/>
              <a:t>The Plan</a:t>
            </a:r>
          </a:p>
        </p:txBody>
      </p:sp>
      <p:sp>
        <p:nvSpPr>
          <p:cNvPr id="5" name="Content Placeholder 4">
            <a:extLst>
              <a:ext uri="{FF2B5EF4-FFF2-40B4-BE49-F238E27FC236}">
                <a16:creationId xmlns:a16="http://schemas.microsoft.com/office/drawing/2014/main" id="{5049D1E8-BCFC-FED8-1DFE-FF165D3CCB3C}"/>
              </a:ext>
            </a:extLst>
          </p:cNvPr>
          <p:cNvSpPr>
            <a:spLocks noGrp="1"/>
          </p:cNvSpPr>
          <p:nvPr>
            <p:ph idx="1"/>
          </p:nvPr>
        </p:nvSpPr>
        <p:spPr>
          <a:xfrm>
            <a:off x="0" y="1412007"/>
            <a:ext cx="12327924" cy="5445992"/>
          </a:xfrm>
          <a:gradFill flip="none" rotWithShape="1">
            <a:gsLst>
              <a:gs pos="0">
                <a:schemeClr val="accent1">
                  <a:lumMod val="5000"/>
                  <a:lumOff val="95000"/>
                  <a:alpha val="38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p:spPr>
        <p:txBody>
          <a:bodyPr>
            <a:normAutofit/>
          </a:bodyPr>
          <a:lstStyle/>
          <a:p>
            <a:endParaRPr lang="en-US" dirty="0"/>
          </a:p>
          <a:p>
            <a:pPr algn="ctr"/>
            <a:r>
              <a:rPr lang="en-US" sz="2800" dirty="0"/>
              <a:t>1. Introductions</a:t>
            </a:r>
          </a:p>
          <a:p>
            <a:pPr algn="ctr"/>
            <a:r>
              <a:rPr lang="en-US" sz="2800" dirty="0"/>
              <a:t>2. What Do We Mean by Oral Skills?</a:t>
            </a:r>
          </a:p>
          <a:p>
            <a:pPr algn="ctr"/>
            <a:r>
              <a:rPr lang="en-US" sz="2800" dirty="0"/>
              <a:t>3. Why Teach Oral Skills?</a:t>
            </a:r>
          </a:p>
          <a:p>
            <a:pPr algn="ctr"/>
            <a:r>
              <a:rPr lang="en-US" sz="2800" dirty="0"/>
              <a:t>4. How Do We Teach Oral Skills?</a:t>
            </a:r>
          </a:p>
          <a:p>
            <a:pPr algn="ctr"/>
            <a:r>
              <a:rPr lang="en-US" sz="2800" dirty="0"/>
              <a:t>5. How Do We Assess Oral Skills?</a:t>
            </a:r>
          </a:p>
          <a:p>
            <a:pPr algn="ctr"/>
            <a:r>
              <a:rPr lang="en-US" sz="2800" dirty="0"/>
              <a:t>6. Group Activities</a:t>
            </a:r>
          </a:p>
          <a:p>
            <a:pPr algn="ctr"/>
            <a:r>
              <a:rPr lang="en-US" sz="2800" dirty="0"/>
              <a:t>7. Wrapping Up</a:t>
            </a:r>
          </a:p>
          <a:p>
            <a:endParaRPr lang="en-US" dirty="0"/>
          </a:p>
        </p:txBody>
      </p:sp>
    </p:spTree>
    <p:extLst>
      <p:ext uri="{BB962C8B-B14F-4D97-AF65-F5344CB8AC3E}">
        <p14:creationId xmlns:p14="http://schemas.microsoft.com/office/powerpoint/2010/main" val="3872645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04A68-06F7-5567-1675-CA3CAF2FECE2}"/>
              </a:ext>
            </a:extLst>
          </p:cNvPr>
          <p:cNvSpPr>
            <a:spLocks noGrp="1"/>
          </p:cNvSpPr>
          <p:nvPr>
            <p:ph type="title"/>
          </p:nvPr>
        </p:nvSpPr>
        <p:spPr>
          <a:xfrm>
            <a:off x="2132282" y="523613"/>
            <a:ext cx="7729728" cy="1188720"/>
          </a:xfrm>
          <a:gradFill>
            <a:gsLst>
              <a:gs pos="0">
                <a:schemeClr val="accent1">
                  <a:lumMod val="5000"/>
                  <a:lumOff val="95000"/>
                  <a:alpha val="38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gradFill>
        </p:spPr>
        <p:txBody>
          <a:bodyPr>
            <a:normAutofit fontScale="90000"/>
          </a:bodyPr>
          <a:lstStyle/>
          <a:p>
            <a:r>
              <a:rPr lang="en-US" b="1" dirty="0"/>
              <a:t>Defining Terms:</a:t>
            </a:r>
            <a:br>
              <a:rPr lang="en-US" b="1" dirty="0"/>
            </a:br>
            <a:r>
              <a:rPr lang="en-US" b="1" dirty="0"/>
              <a:t>What Do We Mean by Oral Skills?</a:t>
            </a:r>
          </a:p>
        </p:txBody>
      </p:sp>
      <p:sp>
        <p:nvSpPr>
          <p:cNvPr id="3" name="Content Placeholder 2">
            <a:extLst>
              <a:ext uri="{FF2B5EF4-FFF2-40B4-BE49-F238E27FC236}">
                <a16:creationId xmlns:a16="http://schemas.microsoft.com/office/drawing/2014/main" id="{7C65C925-D6C3-6A50-BBCB-422A29C91DF6}"/>
              </a:ext>
            </a:extLst>
          </p:cNvPr>
          <p:cNvSpPr>
            <a:spLocks noGrp="1"/>
          </p:cNvSpPr>
          <p:nvPr>
            <p:ph idx="1"/>
          </p:nvPr>
        </p:nvSpPr>
        <p:spPr>
          <a:xfrm>
            <a:off x="2231136" y="2144821"/>
            <a:ext cx="7729728" cy="4027694"/>
          </a:xfrm>
        </p:spPr>
        <p:txBody>
          <a:bodyPr>
            <a:normAutofit/>
          </a:bodyPr>
          <a:lstStyle/>
          <a:p>
            <a:pPr marL="0" indent="0" algn="ctr">
              <a:buNone/>
            </a:pPr>
            <a:r>
              <a:rPr lang="en-US" sz="4800" dirty="0"/>
              <a:t>Discussion</a:t>
            </a:r>
          </a:p>
          <a:p>
            <a:pPr algn="ctr"/>
            <a:r>
              <a:rPr lang="en-US" sz="4800" dirty="0"/>
              <a:t>Debate</a:t>
            </a:r>
          </a:p>
          <a:p>
            <a:pPr algn="ctr"/>
            <a:r>
              <a:rPr lang="en-US" sz="4800" dirty="0"/>
              <a:t>Presentation</a:t>
            </a:r>
          </a:p>
          <a:p>
            <a:pPr algn="ctr"/>
            <a:r>
              <a:rPr lang="en-US" sz="4800" dirty="0"/>
              <a:t>Public Address</a:t>
            </a:r>
          </a:p>
        </p:txBody>
      </p:sp>
    </p:spTree>
    <p:extLst>
      <p:ext uri="{BB962C8B-B14F-4D97-AF65-F5344CB8AC3E}">
        <p14:creationId xmlns:p14="http://schemas.microsoft.com/office/powerpoint/2010/main" val="1044241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44A5D-3FE0-9D15-A1C3-193AA1D733E8}"/>
              </a:ext>
            </a:extLst>
          </p:cNvPr>
          <p:cNvSpPr>
            <a:spLocks noGrp="1"/>
          </p:cNvSpPr>
          <p:nvPr>
            <p:ph type="title"/>
          </p:nvPr>
        </p:nvSpPr>
        <p:spPr>
          <a:xfrm>
            <a:off x="0" y="-222423"/>
            <a:ext cx="12192000" cy="2211859"/>
          </a:xfrm>
          <a:gradFill>
            <a:gsLst>
              <a:gs pos="0">
                <a:schemeClr val="accent2">
                  <a:lumMod val="67000"/>
                </a:schemeClr>
              </a:gs>
              <a:gs pos="48000">
                <a:schemeClr val="accent2">
                  <a:lumMod val="97000"/>
                  <a:lumOff val="3000"/>
                </a:schemeClr>
              </a:gs>
              <a:gs pos="100000">
                <a:schemeClr val="accent2">
                  <a:lumMod val="60000"/>
                  <a:lumOff val="40000"/>
                </a:schemeClr>
              </a:gs>
            </a:gsLst>
            <a:lin ang="16200000" scaled="1"/>
          </a:gradFill>
        </p:spPr>
        <p:txBody>
          <a:bodyPr/>
          <a:lstStyle/>
          <a:p>
            <a:r>
              <a:rPr lang="en-US" sz="2800" b="1" dirty="0"/>
              <a:t>Discussion &amp; Debate </a:t>
            </a:r>
            <a:br>
              <a:rPr lang="en-US" sz="2800" dirty="0"/>
            </a:br>
            <a:endParaRPr lang="en-US" dirty="0"/>
          </a:p>
        </p:txBody>
      </p:sp>
      <p:sp>
        <p:nvSpPr>
          <p:cNvPr id="3" name="Content Placeholder 2">
            <a:extLst>
              <a:ext uri="{FF2B5EF4-FFF2-40B4-BE49-F238E27FC236}">
                <a16:creationId xmlns:a16="http://schemas.microsoft.com/office/drawing/2014/main" id="{B5EAB63F-15B3-2582-31B5-24EBEDF4E47D}"/>
              </a:ext>
            </a:extLst>
          </p:cNvPr>
          <p:cNvSpPr>
            <a:spLocks noGrp="1"/>
          </p:cNvSpPr>
          <p:nvPr>
            <p:ph idx="1"/>
          </p:nvPr>
        </p:nvSpPr>
        <p:spPr>
          <a:xfrm>
            <a:off x="0" y="1507524"/>
            <a:ext cx="12192000" cy="6079524"/>
          </a:xfr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p:spPr>
        <p:txBody>
          <a:bodyPr>
            <a:normAutofit/>
          </a:bodyPr>
          <a:lstStyle/>
          <a:p>
            <a:endParaRPr lang="en-US" dirty="0"/>
          </a:p>
          <a:p>
            <a:pPr algn="ctr"/>
            <a:r>
              <a:rPr lang="en-US" sz="2400" b="1" dirty="0"/>
              <a:t>Discussion</a:t>
            </a:r>
          </a:p>
          <a:p>
            <a:r>
              <a:rPr lang="en-US" sz="2400" dirty="0"/>
              <a:t>Informal or formal, unstructured or structured, dyadic or group</a:t>
            </a:r>
          </a:p>
          <a:p>
            <a:r>
              <a:rPr lang="en-US" sz="2400" dirty="0"/>
              <a:t>Characterized by “reciprocity and movement, exchange and inquiry, cooperation and collaboration</a:t>
            </a:r>
          </a:p>
          <a:p>
            <a:r>
              <a:rPr lang="en-US" sz="2400" dirty="0"/>
              <a:t>“ .. .. disciplined or concerted talk” in which participants work together to address a question, issue, or problem” </a:t>
            </a:r>
            <a:br>
              <a:rPr lang="en-US" sz="2400" dirty="0"/>
            </a:br>
            <a:r>
              <a:rPr lang="en-US" sz="2400" dirty="0"/>
              <a:t>(Bridges, in Brookfield &amp; </a:t>
            </a:r>
            <a:r>
              <a:rPr lang="en-US" sz="2400" dirty="0" err="1"/>
              <a:t>Preskill</a:t>
            </a:r>
            <a:r>
              <a:rPr lang="en-US" sz="2400" dirty="0"/>
              <a:t> (5)</a:t>
            </a:r>
          </a:p>
          <a:p>
            <a:pPr algn="ctr"/>
            <a:r>
              <a:rPr lang="en-US" sz="2400" b="1" dirty="0"/>
              <a:t>Debate</a:t>
            </a:r>
          </a:p>
          <a:p>
            <a:r>
              <a:rPr lang="en-US" sz="2400" dirty="0"/>
              <a:t>Informal or formal, unstructured or structured</a:t>
            </a:r>
          </a:p>
          <a:p>
            <a:r>
              <a:rPr lang="en-US" sz="2400" dirty="0"/>
              <a:t>Characterized by research, writing, fact-based, persuasive &amp; orderly exchange of views</a:t>
            </a:r>
          </a:p>
          <a:p>
            <a:r>
              <a:rPr lang="en-US" sz="2400" b="0" i="0" dirty="0">
                <a:solidFill>
                  <a:schemeClr val="tx1"/>
                </a:solidFill>
                <a:effectLst/>
                <a:latin typeface="nyt-imperial"/>
              </a:rPr>
              <a:t>“I want to make sure people are at least hearing each other. Finding common ground is not the point, but common ground may be exposed.” (John </a:t>
            </a:r>
            <a:r>
              <a:rPr lang="en-US" sz="2400" b="0" i="0" dirty="0" err="1">
                <a:solidFill>
                  <a:schemeClr val="tx1"/>
                </a:solidFill>
                <a:effectLst/>
                <a:latin typeface="nyt-imperial"/>
              </a:rPr>
              <a:t>Donvan</a:t>
            </a:r>
            <a:r>
              <a:rPr lang="en-US" sz="2400" b="0" i="0" dirty="0">
                <a:solidFill>
                  <a:schemeClr val="tx1"/>
                </a:solidFill>
                <a:effectLst/>
                <a:latin typeface="nyt-imperial"/>
              </a:rPr>
              <a:t>, Open Debate Project)</a:t>
            </a:r>
          </a:p>
        </p:txBody>
      </p:sp>
    </p:spTree>
    <p:extLst>
      <p:ext uri="{BB962C8B-B14F-4D97-AF65-F5344CB8AC3E}">
        <p14:creationId xmlns:p14="http://schemas.microsoft.com/office/powerpoint/2010/main" val="2250808352"/>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1E59F-9EE2-E902-E7FF-4CCD082E482E}"/>
              </a:ext>
            </a:extLst>
          </p:cNvPr>
          <p:cNvSpPr>
            <a:spLocks noGrp="1"/>
          </p:cNvSpPr>
          <p:nvPr>
            <p:ph type="title"/>
          </p:nvPr>
        </p:nvSpPr>
        <p:spPr>
          <a:xfrm>
            <a:off x="0" y="1"/>
            <a:ext cx="12192000" cy="1334530"/>
          </a:xfr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p>
            <a:r>
              <a:rPr lang="en-US" b="1" dirty="0"/>
              <a:t>Presentation &amp; Public Address</a:t>
            </a:r>
          </a:p>
        </p:txBody>
      </p:sp>
      <p:sp>
        <p:nvSpPr>
          <p:cNvPr id="3" name="Content Placeholder 2">
            <a:extLst>
              <a:ext uri="{FF2B5EF4-FFF2-40B4-BE49-F238E27FC236}">
                <a16:creationId xmlns:a16="http://schemas.microsoft.com/office/drawing/2014/main" id="{2269EC93-F4EE-83A1-2A82-6F1552B519F1}"/>
              </a:ext>
            </a:extLst>
          </p:cNvPr>
          <p:cNvSpPr>
            <a:spLocks noGrp="1"/>
          </p:cNvSpPr>
          <p:nvPr>
            <p:ph idx="1"/>
          </p:nvPr>
        </p:nvSpPr>
        <p:spPr>
          <a:xfrm>
            <a:off x="0" y="1334532"/>
            <a:ext cx="12192000" cy="5523468"/>
          </a:xfrm>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p:spPr>
        <p:txBody>
          <a:bodyPr>
            <a:normAutofit/>
          </a:bodyPr>
          <a:lstStyle/>
          <a:p>
            <a:pPr marL="0" indent="0" algn="ctr">
              <a:buNone/>
            </a:pPr>
            <a:endParaRPr lang="en-US" sz="2400" dirty="0"/>
          </a:p>
          <a:p>
            <a:pPr algn="ctr"/>
            <a:r>
              <a:rPr lang="en-US" sz="2400" b="1" dirty="0"/>
              <a:t>Presentation</a:t>
            </a:r>
          </a:p>
          <a:p>
            <a:r>
              <a:rPr lang="en-US" sz="2400" dirty="0"/>
              <a:t>Communication of information to an audience by an individual or group</a:t>
            </a:r>
          </a:p>
          <a:p>
            <a:r>
              <a:rPr lang="en-US" sz="2400" dirty="0"/>
              <a:t>Characterized by research, writing</a:t>
            </a:r>
            <a:r>
              <a:rPr lang="en-US" sz="2400" b="0" i="0" dirty="0">
                <a:solidFill>
                  <a:srgbClr val="202122"/>
                </a:solidFill>
                <a:effectLst/>
              </a:rPr>
              <a:t>, organization, visual aids, question and answer period</a:t>
            </a:r>
            <a:endParaRPr lang="en-US" sz="2400" dirty="0"/>
          </a:p>
          <a:p>
            <a:pPr algn="l">
              <a:buFont typeface="+mj-lt"/>
              <a:buAutoNum type="arabicPeriod"/>
            </a:pPr>
            <a:endParaRPr lang="en-US" sz="2400" i="0" dirty="0">
              <a:solidFill>
                <a:srgbClr val="1F1F1F"/>
              </a:solidFill>
              <a:effectLst/>
            </a:endParaRPr>
          </a:p>
          <a:p>
            <a:pPr algn="ctr">
              <a:buFont typeface="+mj-lt"/>
              <a:buAutoNum type="arabicPeriod"/>
            </a:pPr>
            <a:r>
              <a:rPr lang="en-US" sz="2400" b="1" i="0" dirty="0">
                <a:solidFill>
                  <a:srgbClr val="1F1F1F"/>
                </a:solidFill>
                <a:effectLst/>
              </a:rPr>
              <a:t>Public  Address</a:t>
            </a:r>
          </a:p>
          <a:p>
            <a:r>
              <a:rPr lang="en-US" sz="2400" b="0" i="0" dirty="0">
                <a:solidFill>
                  <a:srgbClr val="1F1F1F"/>
                </a:solidFill>
                <a:effectLst/>
              </a:rPr>
              <a:t>Spontaneous or rehearsed;  persuasive or informational</a:t>
            </a:r>
            <a:endParaRPr lang="en-US" sz="2400" i="0" dirty="0">
              <a:solidFill>
                <a:srgbClr val="1F1F1F"/>
              </a:solidFill>
              <a:effectLst/>
            </a:endParaRPr>
          </a:p>
          <a:p>
            <a:r>
              <a:rPr lang="en-US" sz="2400" dirty="0"/>
              <a:t>Characterized by the interaction of situation, speaker, audience, message</a:t>
            </a:r>
          </a:p>
          <a:p>
            <a:r>
              <a:rPr lang="en-US" sz="2400" b="0" i="0" dirty="0">
                <a:solidFill>
                  <a:srgbClr val="1F1F1F"/>
                </a:solidFill>
                <a:effectLst/>
              </a:rPr>
              <a:t>“There are only two types of speakers in the world. 1. The nervous and 2. Liars” </a:t>
            </a:r>
            <a:r>
              <a:rPr lang="en-US" sz="2400" i="0" dirty="0">
                <a:solidFill>
                  <a:srgbClr val="1F1F1F"/>
                </a:solidFill>
                <a:effectLst/>
              </a:rPr>
              <a:t>(Mark Twain)</a:t>
            </a:r>
          </a:p>
          <a:p>
            <a:pPr algn="ctr"/>
            <a:br>
              <a:rPr lang="en-US" sz="2400" dirty="0"/>
            </a:br>
            <a:r>
              <a:rPr lang="en-US" sz="2600" b="1" dirty="0">
                <a:latin typeface="Times New Roman" panose="02020603050405020304" pitchFamily="18" charset="0"/>
                <a:cs typeface="Times New Roman" panose="02020603050405020304" pitchFamily="18" charset="0"/>
              </a:rPr>
              <a:t>WHICH FORM[S] OF ORAL SKILLS WILL YOU TEACH YOUR STUDENTS?</a:t>
            </a:r>
            <a:endParaRPr lang="en-US" sz="26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94187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53DDD-261F-12B5-B31E-D87BA2394436}"/>
              </a:ext>
            </a:extLst>
          </p:cNvPr>
          <p:cNvSpPr>
            <a:spLocks noGrp="1"/>
          </p:cNvSpPr>
          <p:nvPr>
            <p:ph type="title"/>
          </p:nvPr>
        </p:nvSpPr>
        <p:spPr>
          <a:xfrm>
            <a:off x="0" y="0"/>
            <a:ext cx="12192000" cy="1188720"/>
          </a:xfrm>
          <a:gradFill>
            <a:gsLst>
              <a:gs pos="0">
                <a:schemeClr val="accent2">
                  <a:lumMod val="67000"/>
                </a:schemeClr>
              </a:gs>
              <a:gs pos="48000">
                <a:schemeClr val="accent2">
                  <a:lumMod val="97000"/>
                  <a:lumOff val="3000"/>
                </a:schemeClr>
              </a:gs>
              <a:gs pos="100000">
                <a:schemeClr val="accent2">
                  <a:lumMod val="60000"/>
                  <a:lumOff val="40000"/>
                </a:schemeClr>
              </a:gs>
            </a:gsLst>
            <a:lin ang="16200000" scaled="1"/>
          </a:gradFill>
        </p:spPr>
        <p:txBody>
          <a:bodyPr>
            <a:normAutofit fontScale="90000"/>
          </a:bodyPr>
          <a:lstStyle/>
          <a:p>
            <a:br>
              <a:rPr lang="en-US" sz="2800" dirty="0"/>
            </a:br>
            <a:r>
              <a:rPr lang="en-US" sz="2800" b="1" dirty="0"/>
              <a:t>Why Teach Oral Skills?</a:t>
            </a:r>
            <a:br>
              <a:rPr lang="en-US" sz="2800" b="1" dirty="0"/>
            </a:br>
            <a:endParaRPr lang="en-US" b="1" dirty="0"/>
          </a:p>
        </p:txBody>
      </p:sp>
      <p:sp>
        <p:nvSpPr>
          <p:cNvPr id="3" name="Content Placeholder 2">
            <a:extLst>
              <a:ext uri="{FF2B5EF4-FFF2-40B4-BE49-F238E27FC236}">
                <a16:creationId xmlns:a16="http://schemas.microsoft.com/office/drawing/2014/main" id="{8621546F-A1FB-8155-DB2C-92906690E1FD}"/>
              </a:ext>
            </a:extLst>
          </p:cNvPr>
          <p:cNvSpPr>
            <a:spLocks noGrp="1"/>
          </p:cNvSpPr>
          <p:nvPr>
            <p:ph idx="1"/>
          </p:nvPr>
        </p:nvSpPr>
        <p:spPr>
          <a:xfrm>
            <a:off x="2231136" y="1188720"/>
            <a:ext cx="7729728" cy="5459215"/>
          </a:xfrm>
        </p:spPr>
        <p:txBody>
          <a:bodyPr>
            <a:normAutofit/>
          </a:bodyPr>
          <a:lstStyle/>
          <a:p>
            <a:pPr algn="ctr"/>
            <a:endParaRPr lang="en-US" sz="3100" dirty="0"/>
          </a:p>
          <a:p>
            <a:pPr lvl="4" algn="ctr"/>
            <a:r>
              <a:rPr lang="en-US" sz="2900" b="1" dirty="0"/>
              <a:t>Develops qualities open-mindedness, intellectual flexibility &amp; agility</a:t>
            </a:r>
          </a:p>
          <a:p>
            <a:pPr algn="ctr"/>
            <a:r>
              <a:rPr lang="en-US" sz="3100" b="1" dirty="0"/>
              <a:t>Encourages attentive listening</a:t>
            </a:r>
          </a:p>
          <a:p>
            <a:pPr algn="ctr"/>
            <a:r>
              <a:rPr lang="en-US" sz="3100" b="1" dirty="0"/>
              <a:t>Discourages dogmatism</a:t>
            </a:r>
          </a:p>
          <a:p>
            <a:pPr algn="ctr"/>
            <a:r>
              <a:rPr lang="en-US" sz="3100" b="1" dirty="0"/>
              <a:t>Promotes practices of ethical communication</a:t>
            </a:r>
          </a:p>
          <a:p>
            <a:pPr algn="ctr"/>
            <a:r>
              <a:rPr lang="en-US" sz="3100" b="1" dirty="0"/>
              <a:t>Foundational to democracy</a:t>
            </a:r>
          </a:p>
          <a:p>
            <a:pPr algn="ctr"/>
            <a:r>
              <a:rPr lang="en-US" sz="3100" b="1" dirty="0"/>
              <a:t>It’s fun!</a:t>
            </a:r>
          </a:p>
          <a:p>
            <a:pPr algn="ctr"/>
            <a:endParaRPr lang="en-US" sz="2600" dirty="0"/>
          </a:p>
          <a:p>
            <a:pPr algn="ctr"/>
            <a:endParaRPr lang="en-US" sz="2600" dirty="0"/>
          </a:p>
          <a:p>
            <a:pPr algn="ctr"/>
            <a:endParaRPr lang="en-US" sz="3000" dirty="0"/>
          </a:p>
          <a:p>
            <a:endParaRPr lang="en-US" sz="3200" dirty="0"/>
          </a:p>
        </p:txBody>
      </p:sp>
    </p:spTree>
    <p:extLst>
      <p:ext uri="{BB962C8B-B14F-4D97-AF65-F5344CB8AC3E}">
        <p14:creationId xmlns:p14="http://schemas.microsoft.com/office/powerpoint/2010/main" val="2029757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3B11B-86F0-082B-A654-30B46124E9ED}"/>
              </a:ext>
            </a:extLst>
          </p:cNvPr>
          <p:cNvSpPr>
            <a:spLocks noGrp="1"/>
          </p:cNvSpPr>
          <p:nvPr>
            <p:ph type="title"/>
          </p:nvPr>
        </p:nvSpPr>
        <p:spPr>
          <a:xfrm>
            <a:off x="2135675" y="271849"/>
            <a:ext cx="7729728" cy="1188720"/>
          </a:xfr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txBody>
          <a:bodyPr/>
          <a:lstStyle/>
          <a:p>
            <a:r>
              <a:rPr lang="en-US" b="1" dirty="0"/>
              <a:t>Listen or Wait To Talk?</a:t>
            </a:r>
          </a:p>
        </p:txBody>
      </p:sp>
      <p:pic>
        <p:nvPicPr>
          <p:cNvPr id="4" name="Online Media 3" descr="Listen vs Wait To Talk">
            <a:hlinkClick r:id="" action="ppaction://media"/>
            <a:extLst>
              <a:ext uri="{FF2B5EF4-FFF2-40B4-BE49-F238E27FC236}">
                <a16:creationId xmlns:a16="http://schemas.microsoft.com/office/drawing/2014/main" id="{59530D64-000B-103D-314E-F4ECB2BD6899}"/>
              </a:ext>
            </a:extLst>
          </p:cNvPr>
          <p:cNvPicPr>
            <a:picLocks noGrp="1" noRot="1" noChangeAspect="1"/>
          </p:cNvPicPr>
          <p:nvPr>
            <p:ph idx="1"/>
            <a:videoFile r:link="rId1"/>
          </p:nvPr>
        </p:nvPicPr>
        <p:blipFill>
          <a:blip r:embed="rId3"/>
          <a:stretch>
            <a:fillRect/>
          </a:stretch>
        </p:blipFill>
        <p:spPr>
          <a:xfrm>
            <a:off x="2231136" y="2153412"/>
            <a:ext cx="7538807" cy="4432739"/>
          </a:xfrm>
          <a:prstGeom prst="rect">
            <a:avLst/>
          </a:prstGeom>
        </p:spPr>
      </p:pic>
    </p:spTree>
    <p:extLst>
      <p:ext uri="{BB962C8B-B14F-4D97-AF65-F5344CB8AC3E}">
        <p14:creationId xmlns:p14="http://schemas.microsoft.com/office/powerpoint/2010/main" val="36462697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C966F-09D7-F52D-8278-C19850ACD954}"/>
              </a:ext>
            </a:extLst>
          </p:cNvPr>
          <p:cNvSpPr>
            <a:spLocks noGrp="1"/>
          </p:cNvSpPr>
          <p:nvPr>
            <p:ph type="title"/>
          </p:nvPr>
        </p:nvSpPr>
        <p:spPr>
          <a:xfrm>
            <a:off x="0" y="0"/>
            <a:ext cx="12192000" cy="1235676"/>
          </a:xfr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normAutofit/>
          </a:bodyPr>
          <a:lstStyle/>
          <a:p>
            <a:r>
              <a:rPr lang="en-US" b="1" dirty="0"/>
              <a:t>Ethics and Oral Skills</a:t>
            </a:r>
          </a:p>
        </p:txBody>
      </p:sp>
      <p:sp>
        <p:nvSpPr>
          <p:cNvPr id="3" name="Content Placeholder 2">
            <a:extLst>
              <a:ext uri="{FF2B5EF4-FFF2-40B4-BE49-F238E27FC236}">
                <a16:creationId xmlns:a16="http://schemas.microsoft.com/office/drawing/2014/main" id="{32423A35-0521-16DF-DD7D-78032267BDB0}"/>
              </a:ext>
            </a:extLst>
          </p:cNvPr>
          <p:cNvSpPr>
            <a:spLocks noGrp="1"/>
          </p:cNvSpPr>
          <p:nvPr>
            <p:ph idx="1"/>
          </p:nvPr>
        </p:nvSpPr>
        <p:spPr>
          <a:xfrm>
            <a:off x="0" y="1235676"/>
            <a:ext cx="12192000" cy="5622324"/>
          </a:xfrm>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p:spPr>
        <p:txBody>
          <a:bodyPr>
            <a:normAutofit/>
          </a:bodyPr>
          <a:lstStyle/>
          <a:p>
            <a:pPr algn="ctr"/>
            <a:endParaRPr lang="en-US" dirty="0"/>
          </a:p>
          <a:p>
            <a:pPr marL="0" marR="0" algn="ctr">
              <a:spcBef>
                <a:spcPts val="0"/>
              </a:spcBef>
              <a:spcAft>
                <a:spcPts val="0"/>
              </a:spcAft>
            </a:pPr>
            <a:r>
              <a:rPr lang="en-US" sz="3000" kern="0" dirty="0">
                <a:latin typeface="Times New Roman" panose="02020603050405020304" pitchFamily="18" charset="0"/>
                <a:ea typeface="Calibri" panose="020F0502020204030204" pitchFamily="34" charset="0"/>
                <a:cs typeface="Times New Roman" panose="02020603050405020304" pitchFamily="18" charset="0"/>
              </a:rPr>
              <a:t>Talk implies relationships. What qualities enable relationships to thrive?</a:t>
            </a:r>
          </a:p>
          <a:p>
            <a:pPr marL="0" marR="0" indent="0" algn="ctr">
              <a:spcBef>
                <a:spcPts val="0"/>
              </a:spcBef>
              <a:spcAft>
                <a:spcPts val="0"/>
              </a:spcAft>
              <a:buNone/>
            </a:pPr>
            <a:br>
              <a:rPr lang="en-US" sz="3000" kern="0" dirty="0">
                <a:latin typeface="Times New Roman" panose="02020603050405020304" pitchFamily="18" charset="0"/>
                <a:ea typeface="Calibri" panose="020F0502020204030204" pitchFamily="34" charset="0"/>
                <a:cs typeface="Times New Roman" panose="02020603050405020304" pitchFamily="18" charset="0"/>
              </a:rPr>
            </a:br>
            <a:endParaRPr lang="en-US" sz="3000" kern="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3000" b="1" kern="0" dirty="0">
                <a:effectLst/>
                <a:latin typeface="Times New Roman" panose="02020603050405020304" pitchFamily="18" charset="0"/>
                <a:ea typeface="Calibri" panose="020F0502020204030204" pitchFamily="34" charset="0"/>
                <a:cs typeface="Times New Roman" panose="02020603050405020304" pitchFamily="18" charset="0"/>
              </a:rPr>
              <a:t>Credibility: Truthfulness, Knowledge, Respectfulness</a:t>
            </a:r>
          </a:p>
          <a:p>
            <a:pPr marL="0" marR="0" algn="ctr">
              <a:spcBef>
                <a:spcPts val="0"/>
              </a:spcBef>
              <a:spcAft>
                <a:spcPts val="0"/>
              </a:spcAft>
            </a:pPr>
            <a:endParaRPr lang="en-US" sz="3000" b="1" kern="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3000" b="1" kern="0" dirty="0">
                <a:latin typeface="Times New Roman" panose="02020603050405020304" pitchFamily="18" charset="0"/>
                <a:ea typeface="Calibri" panose="020F0502020204030204" pitchFamily="34" charset="0"/>
                <a:cs typeface="Times New Roman" panose="02020603050405020304" pitchFamily="18" charset="0"/>
              </a:rPr>
              <a:t>Evidence: Accountability, Integrity</a:t>
            </a:r>
          </a:p>
          <a:p>
            <a:pPr marL="0" marR="0" algn="ctr">
              <a:spcBef>
                <a:spcPts val="0"/>
              </a:spcBef>
              <a:spcAft>
                <a:spcPts val="0"/>
              </a:spcAft>
            </a:pPr>
            <a:endParaRPr lang="en-US" sz="3000" b="1" kern="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3000" b="1" kern="0" dirty="0">
                <a:latin typeface="Times New Roman" panose="02020603050405020304" pitchFamily="18" charset="0"/>
                <a:ea typeface="Calibri" panose="020F0502020204030204" pitchFamily="34" charset="0"/>
                <a:cs typeface="Times New Roman" panose="02020603050405020304" pitchFamily="18" charset="0"/>
              </a:rPr>
              <a:t>Counterarguments: Humility, Generosity, Intellectual Courage</a:t>
            </a:r>
          </a:p>
          <a:p>
            <a:pPr marL="0" marR="0" indent="0" algn="ctr">
              <a:spcBef>
                <a:spcPts val="0"/>
              </a:spcBef>
              <a:spcAft>
                <a:spcPts val="0"/>
              </a:spcAft>
              <a:buNone/>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spcBef>
                <a:spcPts val="0"/>
              </a:spcBef>
              <a:buNone/>
            </a:pPr>
            <a:endParaRPr lang="en-US" sz="3000" kern="0" dirty="0">
              <a:latin typeface="Times New Roman" panose="02020603050405020304" pitchFamily="18" charset="0"/>
              <a:ea typeface="Calibri" panose="020F0502020204030204" pitchFamily="34" charset="0"/>
              <a:cs typeface="Times New Roman" panose="02020603050405020304" pitchFamily="18" charset="0"/>
            </a:endParaRPr>
          </a:p>
          <a:p>
            <a:pPr marL="0" indent="0" algn="ctr">
              <a:spcBef>
                <a:spcPts val="0"/>
              </a:spcBef>
              <a:buNone/>
            </a:pPr>
            <a:r>
              <a:rPr lang="en-US" sz="3000" kern="0" dirty="0">
                <a:latin typeface="Times New Roman" panose="02020603050405020304" pitchFamily="18" charset="0"/>
                <a:ea typeface="Calibri" panose="020F0502020204030204" pitchFamily="34" charset="0"/>
                <a:cs typeface="Times New Roman" panose="02020603050405020304" pitchFamily="18" charset="0"/>
              </a:rPr>
              <a:t>What qualities break relationships?</a:t>
            </a:r>
          </a:p>
          <a:p>
            <a:pPr marL="0" marR="0" indent="0">
              <a:spcBef>
                <a:spcPts val="0"/>
              </a:spcBef>
              <a:spcAft>
                <a:spcPts val="0"/>
              </a:spcAft>
              <a:buNone/>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88481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BF5FD-CC01-B9C5-C906-9AD878C65BC0}"/>
              </a:ext>
            </a:extLst>
          </p:cNvPr>
          <p:cNvSpPr>
            <a:spLocks noGrp="1"/>
          </p:cNvSpPr>
          <p:nvPr>
            <p:ph type="title"/>
          </p:nvPr>
        </p:nvSpPr>
        <p:spPr>
          <a:xfrm>
            <a:off x="0" y="25578"/>
            <a:ext cx="12191999" cy="1188720"/>
          </a:xfr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p:spPr>
        <p:txBody>
          <a:bodyPr/>
          <a:lstStyle/>
          <a:p>
            <a:r>
              <a:rPr lang="en-US" b="1" dirty="0"/>
              <a:t>Democratic Discussion</a:t>
            </a:r>
          </a:p>
        </p:txBody>
      </p:sp>
      <p:sp>
        <p:nvSpPr>
          <p:cNvPr id="3" name="Content Placeholder 2">
            <a:extLst>
              <a:ext uri="{FF2B5EF4-FFF2-40B4-BE49-F238E27FC236}">
                <a16:creationId xmlns:a16="http://schemas.microsoft.com/office/drawing/2014/main" id="{9B06A227-BAF7-3935-8AF1-6877C174A801}"/>
              </a:ext>
            </a:extLst>
          </p:cNvPr>
          <p:cNvSpPr>
            <a:spLocks noGrp="1"/>
          </p:cNvSpPr>
          <p:nvPr>
            <p:ph idx="1"/>
          </p:nvPr>
        </p:nvSpPr>
        <p:spPr>
          <a:xfrm>
            <a:off x="2231136" y="1214298"/>
            <a:ext cx="7729728" cy="5618124"/>
          </a:xfrm>
        </p:spPr>
        <p:txBody>
          <a:bodyPr>
            <a:normAutofit lnSpcReduction="10000"/>
          </a:bodyPr>
          <a:lstStyle/>
          <a:p>
            <a:pPr algn="ctr"/>
            <a:endParaRPr lang="en-US" sz="2800" dirty="0"/>
          </a:p>
          <a:p>
            <a:pPr algn="ctr"/>
            <a:r>
              <a:rPr lang="en-US" sz="3200" dirty="0"/>
              <a:t>Receptivity to new ideas &amp; perspectives</a:t>
            </a:r>
          </a:p>
          <a:p>
            <a:pPr algn="ctr"/>
            <a:endParaRPr lang="en-US" sz="3200" dirty="0"/>
          </a:p>
          <a:p>
            <a:pPr algn="ctr"/>
            <a:r>
              <a:rPr lang="en-US" sz="3200" dirty="0"/>
              <a:t>Participation as a means of learning</a:t>
            </a:r>
          </a:p>
          <a:p>
            <a:pPr marL="0" indent="0" algn="ctr">
              <a:buNone/>
            </a:pPr>
            <a:endParaRPr lang="en-US" sz="3200" dirty="0"/>
          </a:p>
          <a:p>
            <a:pPr algn="ctr"/>
            <a:r>
              <a:rPr lang="en-US" sz="3200" dirty="0"/>
              <a:t>Deliberativeness &amp; collaboration</a:t>
            </a:r>
          </a:p>
          <a:p>
            <a:pPr algn="ctr"/>
            <a:endParaRPr lang="en-US" sz="3200" dirty="0"/>
          </a:p>
          <a:p>
            <a:pPr algn="ctr"/>
            <a:r>
              <a:rPr lang="en-US" sz="3200" dirty="0"/>
              <a:t>Acceptance of dissensus</a:t>
            </a:r>
          </a:p>
          <a:p>
            <a:pPr algn="r"/>
            <a:br>
              <a:rPr lang="en-US" sz="2800" dirty="0"/>
            </a:br>
            <a:r>
              <a:rPr lang="en-US" sz="1700" dirty="0"/>
              <a:t>(Source: Brookfield &amp; </a:t>
            </a:r>
            <a:r>
              <a:rPr lang="en-US" sz="1700" dirty="0" err="1"/>
              <a:t>Preskill</a:t>
            </a:r>
            <a:r>
              <a:rPr lang="en-US" sz="1700" dirty="0"/>
              <a:t>, 1-21)</a:t>
            </a:r>
          </a:p>
          <a:p>
            <a:endParaRPr lang="en-US" dirty="0"/>
          </a:p>
          <a:p>
            <a:endParaRPr lang="en-US" dirty="0"/>
          </a:p>
        </p:txBody>
      </p:sp>
    </p:spTree>
    <p:extLst>
      <p:ext uri="{BB962C8B-B14F-4D97-AF65-F5344CB8AC3E}">
        <p14:creationId xmlns:p14="http://schemas.microsoft.com/office/powerpoint/2010/main" val="1063943376"/>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Emory PP2" id="{88D8101E-D9D4-8344-B6ED-9FC80C053B00}" vid="{8477E947-958B-C744-812F-4F49D43B6C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1750</TotalTime>
  <Words>861</Words>
  <Application>Microsoft Office PowerPoint</Application>
  <PresentationFormat>Widescreen</PresentationFormat>
  <Paragraphs>116</Paragraphs>
  <Slides>15</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Gill Sans MT</vt:lpstr>
      <vt:lpstr>nyt-imperial</vt:lpstr>
      <vt:lpstr>Times New Roman</vt:lpstr>
      <vt:lpstr>Parcel</vt:lpstr>
      <vt:lpstr>The First-Year Seminar: Orality, Ethics, and Student Learning</vt:lpstr>
      <vt:lpstr>The Plan</vt:lpstr>
      <vt:lpstr>Defining Terms: What Do We Mean by Oral Skills?</vt:lpstr>
      <vt:lpstr>Discussion &amp; Debate  </vt:lpstr>
      <vt:lpstr>Presentation &amp; Public Address</vt:lpstr>
      <vt:lpstr> Why Teach Oral Skills? </vt:lpstr>
      <vt:lpstr>Listen or Wait To Talk?</vt:lpstr>
      <vt:lpstr>Ethics and Oral Skills</vt:lpstr>
      <vt:lpstr>Democratic Discussion</vt:lpstr>
      <vt:lpstr>How To Teach Oral Skills? Responding to Readings (1)</vt:lpstr>
      <vt:lpstr>How To Teach Oral Skills? Responding to Readings (2)</vt:lpstr>
      <vt:lpstr>How To Teach Oral Skills? Discussion Activities</vt:lpstr>
      <vt:lpstr>Teaching Tips</vt:lpstr>
      <vt:lpstr>Assessing OrAl Skills</vt:lpstr>
      <vt:lpstr>The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First-Year Seminar: Orality, Ethics, and Student Learning</dc:title>
  <dc:creator>John Duffy</dc:creator>
  <cp:lastModifiedBy>Joonna Trapp</cp:lastModifiedBy>
  <cp:revision>36</cp:revision>
  <dcterms:created xsi:type="dcterms:W3CDTF">2023-04-21T14:23:19Z</dcterms:created>
  <dcterms:modified xsi:type="dcterms:W3CDTF">2023-04-23T15:19:09Z</dcterms:modified>
</cp:coreProperties>
</file>