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59" r:id="rId4"/>
    <p:sldId id="258" r:id="rId5"/>
    <p:sldId id="274" r:id="rId6"/>
    <p:sldId id="275" r:id="rId7"/>
    <p:sldId id="269" r:id="rId8"/>
    <p:sldId id="263" r:id="rId9"/>
    <p:sldId id="262" r:id="rId10"/>
    <p:sldId id="267" r:id="rId11"/>
    <p:sldId id="273" r:id="rId12"/>
    <p:sldId id="264" r:id="rId13"/>
    <p:sldId id="271" r:id="rId14"/>
    <p:sldId id="272" r:id="rId15"/>
    <p:sldId id="276" r:id="rId16"/>
    <p:sldId id="261"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503" autoAdjust="0"/>
  </p:normalViewPr>
  <p:slideViewPr>
    <p:cSldViewPr snapToGrid="0">
      <p:cViewPr varScale="1">
        <p:scale>
          <a:sx n="46" d="100"/>
          <a:sy n="46" d="100"/>
        </p:scale>
        <p:origin x="977" y="38"/>
      </p:cViewPr>
      <p:guideLst/>
    </p:cSldViewPr>
  </p:slideViewPr>
  <p:outlineViewPr>
    <p:cViewPr>
      <p:scale>
        <a:sx n="33" d="100"/>
        <a:sy n="33" d="100"/>
      </p:scale>
      <p:origin x="0" y="-12038"/>
    </p:cViewPr>
  </p:outlineViewPr>
  <p:notesTextViewPr>
    <p:cViewPr>
      <p:scale>
        <a:sx n="3" d="2"/>
        <a:sy n="3" d="2"/>
      </p:scale>
      <p:origin x="0" y="0"/>
    </p:cViewPr>
  </p:notesTextViewPr>
  <p:notesViewPr>
    <p:cSldViewPr snapToGrid="0">
      <p:cViewPr>
        <p:scale>
          <a:sx n="175" d="100"/>
          <a:sy n="175" d="100"/>
        </p:scale>
        <p:origin x="706" y="-409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5"/>
          </a:xfrm>
          <a:prstGeom prst="rect">
            <a:avLst/>
          </a:prstGeom>
        </p:spPr>
        <p:txBody>
          <a:bodyPr vert="horz" lIns="93166" tIns="46583" rIns="93166" bIns="46583"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6435"/>
          </a:xfrm>
          <a:prstGeom prst="rect">
            <a:avLst/>
          </a:prstGeom>
        </p:spPr>
        <p:txBody>
          <a:bodyPr vert="horz" lIns="93166" tIns="46583" rIns="93166" bIns="46583" rtlCol="0"/>
          <a:lstStyle>
            <a:lvl1pPr algn="r">
              <a:defRPr sz="1200"/>
            </a:lvl1pPr>
          </a:lstStyle>
          <a:p>
            <a:fld id="{5A6A79F9-C0A3-4047-AA55-838D8E3B6D4E}" type="datetimeFigureOut">
              <a:rPr lang="en-US" smtClean="0"/>
              <a:t>11/11/2022</a:t>
            </a:fld>
            <a:endParaRPr lang="en-US"/>
          </a:p>
        </p:txBody>
      </p:sp>
      <p:sp>
        <p:nvSpPr>
          <p:cNvPr id="4" name="Footer Placeholder 3"/>
          <p:cNvSpPr>
            <a:spLocks noGrp="1"/>
          </p:cNvSpPr>
          <p:nvPr>
            <p:ph type="ftr" sz="quarter" idx="2"/>
          </p:nvPr>
        </p:nvSpPr>
        <p:spPr>
          <a:xfrm>
            <a:off x="1" y="8829968"/>
            <a:ext cx="3037840" cy="466434"/>
          </a:xfrm>
          <a:prstGeom prst="rect">
            <a:avLst/>
          </a:prstGeom>
        </p:spPr>
        <p:txBody>
          <a:bodyPr vert="horz" lIns="93166" tIns="46583" rIns="93166" bIns="46583"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8"/>
            <a:ext cx="3037840" cy="466434"/>
          </a:xfrm>
          <a:prstGeom prst="rect">
            <a:avLst/>
          </a:prstGeom>
        </p:spPr>
        <p:txBody>
          <a:bodyPr vert="horz" lIns="93166" tIns="46583" rIns="93166" bIns="46583" rtlCol="0" anchor="b"/>
          <a:lstStyle>
            <a:lvl1pPr algn="r">
              <a:defRPr sz="1200"/>
            </a:lvl1pPr>
          </a:lstStyle>
          <a:p>
            <a:fld id="{2E76EC25-9CB5-45A8-8D2B-EABFB8EE4C47}" type="slidenum">
              <a:rPr lang="en-US" smtClean="0"/>
              <a:t>‹#›</a:t>
            </a:fld>
            <a:endParaRPr lang="en-US"/>
          </a:p>
        </p:txBody>
      </p:sp>
    </p:spTree>
    <p:extLst>
      <p:ext uri="{BB962C8B-B14F-4D97-AF65-F5344CB8AC3E}">
        <p14:creationId xmlns:p14="http://schemas.microsoft.com/office/powerpoint/2010/main" val="213357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5"/>
          </a:xfrm>
          <a:prstGeom prst="rect">
            <a:avLst/>
          </a:prstGeom>
        </p:spPr>
        <p:txBody>
          <a:bodyPr vert="horz" lIns="93166" tIns="46583" rIns="93166" bIns="46583" rtlCol="0"/>
          <a:lstStyle>
            <a:lvl1pPr algn="l">
              <a:defRPr sz="1200"/>
            </a:lvl1pPr>
          </a:lstStyle>
          <a:p>
            <a:endParaRPr lang="en-US"/>
          </a:p>
        </p:txBody>
      </p:sp>
      <p:sp>
        <p:nvSpPr>
          <p:cNvPr id="3" name="Date Placeholder 2"/>
          <p:cNvSpPr>
            <a:spLocks noGrp="1"/>
          </p:cNvSpPr>
          <p:nvPr>
            <p:ph type="dt" idx="1"/>
          </p:nvPr>
        </p:nvSpPr>
        <p:spPr>
          <a:xfrm>
            <a:off x="3970939" y="0"/>
            <a:ext cx="3037840" cy="466435"/>
          </a:xfrm>
          <a:prstGeom prst="rect">
            <a:avLst/>
          </a:prstGeom>
        </p:spPr>
        <p:txBody>
          <a:bodyPr vert="horz" lIns="93166" tIns="46583" rIns="93166" bIns="46583" rtlCol="0"/>
          <a:lstStyle>
            <a:lvl1pPr algn="r">
              <a:defRPr sz="1200"/>
            </a:lvl1pPr>
          </a:lstStyle>
          <a:p>
            <a:fld id="{037B4D21-F19E-4257-B1D2-DEC9F15538AC}" type="datetimeFigureOut">
              <a:rPr lang="en-US" smtClean="0"/>
              <a:t>11/11/2022</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3166" tIns="46583" rIns="93166" bIns="46583"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66" tIns="46583" rIns="93166" bIns="4658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3037840" cy="466434"/>
          </a:xfrm>
          <a:prstGeom prst="rect">
            <a:avLst/>
          </a:prstGeom>
        </p:spPr>
        <p:txBody>
          <a:bodyPr vert="horz" lIns="93166" tIns="46583" rIns="93166" bIns="4658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66" tIns="46583" rIns="93166" bIns="46583" rtlCol="0" anchor="b"/>
          <a:lstStyle>
            <a:lvl1pPr algn="r">
              <a:defRPr sz="1200"/>
            </a:lvl1pPr>
          </a:lstStyle>
          <a:p>
            <a:fld id="{828B78E4-B2E8-4827-BA51-78283DCDED97}" type="slidenum">
              <a:rPr lang="en-US" smtClean="0"/>
              <a:t>‹#›</a:t>
            </a:fld>
            <a:endParaRPr lang="en-US"/>
          </a:p>
        </p:txBody>
      </p:sp>
    </p:spTree>
    <p:extLst>
      <p:ext uri="{BB962C8B-B14F-4D97-AF65-F5344CB8AC3E}">
        <p14:creationId xmlns:p14="http://schemas.microsoft.com/office/powerpoint/2010/main" val="4065719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workshop is designed to facilitate conversation among</a:t>
            </a:r>
            <a:r>
              <a:rPr lang="en-US" baseline="0" dirty="0"/>
              <a:t> faculty thinking about designing a WRT course for the first time or further developing one. Introduce Jason and his role. Allow other to introduce themselves and why attending.</a:t>
            </a:r>
            <a:endParaRPr lang="en-US" dirty="0"/>
          </a:p>
        </p:txBody>
      </p:sp>
      <p:sp>
        <p:nvSpPr>
          <p:cNvPr id="4" name="Slide Number Placeholder 3"/>
          <p:cNvSpPr>
            <a:spLocks noGrp="1"/>
          </p:cNvSpPr>
          <p:nvPr>
            <p:ph type="sldNum" sz="quarter" idx="10"/>
          </p:nvPr>
        </p:nvSpPr>
        <p:spPr/>
        <p:txBody>
          <a:bodyPr/>
          <a:lstStyle/>
          <a:p>
            <a:fld id="{828B78E4-B2E8-4827-BA51-78283DCDED97}" type="slidenum">
              <a:rPr lang="en-US" smtClean="0"/>
              <a:t>1</a:t>
            </a:fld>
            <a:endParaRPr lang="en-US"/>
          </a:p>
        </p:txBody>
      </p:sp>
    </p:spTree>
    <p:extLst>
      <p:ext uri="{BB962C8B-B14F-4D97-AF65-F5344CB8AC3E}">
        <p14:creationId xmlns:p14="http://schemas.microsoft.com/office/powerpoint/2010/main" val="27976617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B78E4-B2E8-4827-BA51-78283DCDED97}" type="slidenum">
              <a:rPr lang="en-US" smtClean="0"/>
              <a:t>10</a:t>
            </a:fld>
            <a:endParaRPr lang="en-US"/>
          </a:p>
        </p:txBody>
      </p:sp>
    </p:spTree>
    <p:extLst>
      <p:ext uri="{BB962C8B-B14F-4D97-AF65-F5344CB8AC3E}">
        <p14:creationId xmlns:p14="http://schemas.microsoft.com/office/powerpoint/2010/main" val="3919243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B78E4-B2E8-4827-BA51-78283DCDED97}" type="slidenum">
              <a:rPr lang="en-US" smtClean="0"/>
              <a:t>11</a:t>
            </a:fld>
            <a:endParaRPr lang="en-US"/>
          </a:p>
        </p:txBody>
      </p:sp>
    </p:spTree>
    <p:extLst>
      <p:ext uri="{BB962C8B-B14F-4D97-AF65-F5344CB8AC3E}">
        <p14:creationId xmlns:p14="http://schemas.microsoft.com/office/powerpoint/2010/main" val="42238440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B78E4-B2E8-4827-BA51-78283DCDED97}" type="slidenum">
              <a:rPr lang="en-US" smtClean="0"/>
              <a:t>12</a:t>
            </a:fld>
            <a:endParaRPr lang="en-US"/>
          </a:p>
        </p:txBody>
      </p:sp>
    </p:spTree>
    <p:extLst>
      <p:ext uri="{BB962C8B-B14F-4D97-AF65-F5344CB8AC3E}">
        <p14:creationId xmlns:p14="http://schemas.microsoft.com/office/powerpoint/2010/main" val="39145558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Drawn from Thaiss</a:t>
            </a:r>
            <a:r>
              <a:rPr lang="en-US" baseline="0" dirty="0"/>
              <a:t> and </a:t>
            </a:r>
            <a:r>
              <a:rPr lang="en-US" baseline="0" dirty="0" err="1"/>
              <a:t>Zawacki</a:t>
            </a:r>
            <a:r>
              <a:rPr lang="en-US" baseline="0" dirty="0"/>
              <a:t> 5-6 about academic writing, but equally applies to most academic communication. Again, useful for assessment.</a:t>
            </a:r>
            <a:endParaRPr lang="en-US" dirty="0"/>
          </a:p>
        </p:txBody>
      </p:sp>
      <p:sp>
        <p:nvSpPr>
          <p:cNvPr id="4" name="Slide Number Placeholder 3"/>
          <p:cNvSpPr>
            <a:spLocks noGrp="1"/>
          </p:cNvSpPr>
          <p:nvPr>
            <p:ph type="sldNum" sz="quarter" idx="10"/>
          </p:nvPr>
        </p:nvSpPr>
        <p:spPr/>
        <p:txBody>
          <a:bodyPr/>
          <a:lstStyle/>
          <a:p>
            <a:fld id="{828B78E4-B2E8-4827-BA51-78283DCDED97}" type="slidenum">
              <a:rPr lang="en-US" smtClean="0"/>
              <a:t>13</a:t>
            </a:fld>
            <a:endParaRPr lang="en-US"/>
          </a:p>
        </p:txBody>
      </p:sp>
    </p:spTree>
    <p:extLst>
      <p:ext uri="{BB962C8B-B14F-4D97-AF65-F5344CB8AC3E}">
        <p14:creationId xmlns:p14="http://schemas.microsoft.com/office/powerpoint/2010/main" val="33325045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Drawn from Thaiss</a:t>
            </a:r>
            <a:r>
              <a:rPr lang="en-US" baseline="0" dirty="0"/>
              <a:t> and </a:t>
            </a:r>
            <a:r>
              <a:rPr lang="en-US" baseline="0" dirty="0" err="1"/>
              <a:t>Zawacki</a:t>
            </a:r>
            <a:r>
              <a:rPr lang="en-US" baseline="0" dirty="0"/>
              <a:t> 5-6</a:t>
            </a:r>
            <a:endParaRPr lang="en-US" dirty="0"/>
          </a:p>
        </p:txBody>
      </p:sp>
      <p:sp>
        <p:nvSpPr>
          <p:cNvPr id="4" name="Slide Number Placeholder 3"/>
          <p:cNvSpPr>
            <a:spLocks noGrp="1"/>
          </p:cNvSpPr>
          <p:nvPr>
            <p:ph type="sldNum" sz="quarter" idx="10"/>
          </p:nvPr>
        </p:nvSpPr>
        <p:spPr/>
        <p:txBody>
          <a:bodyPr/>
          <a:lstStyle/>
          <a:p>
            <a:fld id="{828B78E4-B2E8-4827-BA51-78283DCDED97}" type="slidenum">
              <a:rPr lang="en-US" smtClean="0"/>
              <a:t>14</a:t>
            </a:fld>
            <a:endParaRPr lang="en-US"/>
          </a:p>
        </p:txBody>
      </p:sp>
    </p:spTree>
    <p:extLst>
      <p:ext uri="{BB962C8B-B14F-4D97-AF65-F5344CB8AC3E}">
        <p14:creationId xmlns:p14="http://schemas.microsoft.com/office/powerpoint/2010/main" val="41576918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B78E4-B2E8-4827-BA51-78283DCDED97}" type="slidenum">
              <a:rPr lang="en-US" smtClean="0"/>
              <a:t>15</a:t>
            </a:fld>
            <a:endParaRPr lang="en-US"/>
          </a:p>
        </p:txBody>
      </p:sp>
    </p:spTree>
    <p:extLst>
      <p:ext uri="{BB962C8B-B14F-4D97-AF65-F5344CB8AC3E}">
        <p14:creationId xmlns:p14="http://schemas.microsoft.com/office/powerpoint/2010/main" val="26326923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B78E4-B2E8-4827-BA51-78283DCDED97}" type="slidenum">
              <a:rPr lang="en-US" smtClean="0"/>
              <a:t>16</a:t>
            </a:fld>
            <a:endParaRPr lang="en-US"/>
          </a:p>
        </p:txBody>
      </p:sp>
    </p:spTree>
    <p:extLst>
      <p:ext uri="{BB962C8B-B14F-4D97-AF65-F5344CB8AC3E}">
        <p14:creationId xmlns:p14="http://schemas.microsoft.com/office/powerpoint/2010/main" val="3529066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Notice</a:t>
            </a:r>
            <a:r>
              <a:rPr lang="en-US" baseline="0" dirty="0"/>
              <a:t> especially the blue text. Communication instruction is intended to occur through the semester. The teacher is the communication mentor (and TAs) to help the students enter into the discourse of the discipline. Process is important (invention, researching, drafting, revision, editing). And finally, writing and other forms of communication are supposed to be important to the learning of the course, not just tacked on.</a:t>
            </a:r>
            <a:endParaRPr lang="en-US" dirty="0"/>
          </a:p>
        </p:txBody>
      </p:sp>
      <p:sp>
        <p:nvSpPr>
          <p:cNvPr id="4" name="Slide Number Placeholder 3"/>
          <p:cNvSpPr>
            <a:spLocks noGrp="1"/>
          </p:cNvSpPr>
          <p:nvPr>
            <p:ph type="sldNum" sz="quarter" idx="10"/>
          </p:nvPr>
        </p:nvSpPr>
        <p:spPr/>
        <p:txBody>
          <a:bodyPr/>
          <a:lstStyle/>
          <a:p>
            <a:fld id="{828B78E4-B2E8-4827-BA51-78283DCDED97}" type="slidenum">
              <a:rPr lang="en-US" smtClean="0"/>
              <a:t>2</a:t>
            </a:fld>
            <a:endParaRPr lang="en-US"/>
          </a:p>
        </p:txBody>
      </p:sp>
    </p:spTree>
    <p:extLst>
      <p:ext uri="{BB962C8B-B14F-4D97-AF65-F5344CB8AC3E}">
        <p14:creationId xmlns:p14="http://schemas.microsoft.com/office/powerpoint/2010/main" val="2017798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some answers, especially on the third one. Teaching writing and other forms of communication can seem like we are doing something very different than teaching our field of expertise. While it is true that teaching writing has its own training and expertise, it is also</a:t>
            </a:r>
            <a:r>
              <a:rPr lang="en-US" baseline="0" dirty="0"/>
              <a:t> true that disciplinary communication taught by someone with that discipline’s training is very important to creating fully-rounded writers and thinkers at Emory. That’s what this GER is all about. Writing, speaking, and designing instruction has always existed in the disciplines; it is part of the training and mentoring we do for our majors. And when you take on the challenge of teaching a comm &amp; expression course, you are just making that part of the discipline more available, more apparent, and providing more support for it. The cool thing about this requirement and what makes it work, is that we teachers of them don’t just merely assign writing. We teach it. We actively thinking about the type of writing and communication that connects best to the subject and provide instruction and support, integrating it into the content deliver so that it matters to the learning and to the course assessment. So, you are good person to teach writing and speaking in your field because you are a writer and speaker in your field, you know what writing and speaking looks like in your field;  you are the ideal mentor for this.</a:t>
            </a:r>
            <a:endParaRPr lang="en-US" dirty="0"/>
          </a:p>
        </p:txBody>
      </p:sp>
      <p:sp>
        <p:nvSpPr>
          <p:cNvPr id="4" name="Slide Number Placeholder 3"/>
          <p:cNvSpPr>
            <a:spLocks noGrp="1"/>
          </p:cNvSpPr>
          <p:nvPr>
            <p:ph type="sldNum" sz="quarter" idx="10"/>
          </p:nvPr>
        </p:nvSpPr>
        <p:spPr/>
        <p:txBody>
          <a:bodyPr/>
          <a:lstStyle/>
          <a:p>
            <a:fld id="{828B78E4-B2E8-4827-BA51-78283DCDED97}" type="slidenum">
              <a:rPr lang="en-US" smtClean="0"/>
              <a:t>3</a:t>
            </a:fld>
            <a:endParaRPr lang="en-US"/>
          </a:p>
        </p:txBody>
      </p:sp>
    </p:spTree>
    <p:extLst>
      <p:ext uri="{BB962C8B-B14F-4D97-AF65-F5344CB8AC3E}">
        <p14:creationId xmlns:p14="http://schemas.microsoft.com/office/powerpoint/2010/main" val="2087022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Full statement from College website is in your</a:t>
            </a:r>
            <a:r>
              <a:rPr lang="en-US" baseline="0" dirty="0"/>
              <a:t> packet. </a:t>
            </a:r>
            <a:endParaRPr lang="en-US" dirty="0"/>
          </a:p>
        </p:txBody>
      </p:sp>
      <p:sp>
        <p:nvSpPr>
          <p:cNvPr id="4" name="Slide Number Placeholder 3"/>
          <p:cNvSpPr>
            <a:spLocks noGrp="1"/>
          </p:cNvSpPr>
          <p:nvPr>
            <p:ph type="sldNum" sz="quarter" idx="10"/>
          </p:nvPr>
        </p:nvSpPr>
        <p:spPr/>
        <p:txBody>
          <a:bodyPr/>
          <a:lstStyle/>
          <a:p>
            <a:fld id="{828B78E4-B2E8-4827-BA51-78283DCDED97}" type="slidenum">
              <a:rPr lang="en-US" smtClean="0"/>
              <a:t>4</a:t>
            </a:fld>
            <a:endParaRPr lang="en-US"/>
          </a:p>
        </p:txBody>
      </p:sp>
    </p:spTree>
    <p:extLst>
      <p:ext uri="{BB962C8B-B14F-4D97-AF65-F5344CB8AC3E}">
        <p14:creationId xmlns:p14="http://schemas.microsoft.com/office/powerpoint/2010/main" val="37964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B78E4-B2E8-4827-BA51-78283DCDED97}" type="slidenum">
              <a:rPr lang="en-US" smtClean="0"/>
              <a:t>5</a:t>
            </a:fld>
            <a:endParaRPr lang="en-US"/>
          </a:p>
        </p:txBody>
      </p:sp>
    </p:spTree>
    <p:extLst>
      <p:ext uri="{BB962C8B-B14F-4D97-AF65-F5344CB8AC3E}">
        <p14:creationId xmlns:p14="http://schemas.microsoft.com/office/powerpoint/2010/main" val="854942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Drawn from Thaiss</a:t>
            </a:r>
            <a:r>
              <a:rPr lang="en-US" baseline="0" dirty="0"/>
              <a:t> and </a:t>
            </a:r>
            <a:r>
              <a:rPr lang="en-US" baseline="0" dirty="0" err="1"/>
              <a:t>Zawacki</a:t>
            </a:r>
            <a:r>
              <a:rPr lang="en-US" baseline="0" dirty="0"/>
              <a:t> 5-6</a:t>
            </a:r>
            <a:endParaRPr lang="en-US" dirty="0"/>
          </a:p>
        </p:txBody>
      </p:sp>
      <p:sp>
        <p:nvSpPr>
          <p:cNvPr id="4" name="Slide Number Placeholder 3"/>
          <p:cNvSpPr>
            <a:spLocks noGrp="1"/>
          </p:cNvSpPr>
          <p:nvPr>
            <p:ph type="sldNum" sz="quarter" idx="10"/>
          </p:nvPr>
        </p:nvSpPr>
        <p:spPr/>
        <p:txBody>
          <a:bodyPr/>
          <a:lstStyle/>
          <a:p>
            <a:fld id="{828B78E4-B2E8-4827-BA51-78283DCDED97}" type="slidenum">
              <a:rPr lang="en-US" smtClean="0"/>
              <a:t>6</a:t>
            </a:fld>
            <a:endParaRPr lang="en-US"/>
          </a:p>
        </p:txBody>
      </p:sp>
    </p:spTree>
    <p:extLst>
      <p:ext uri="{BB962C8B-B14F-4D97-AF65-F5344CB8AC3E}">
        <p14:creationId xmlns:p14="http://schemas.microsoft.com/office/powerpoint/2010/main" val="3867614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B78E4-B2E8-4827-BA51-78283DCDED97}" type="slidenum">
              <a:rPr lang="en-US" smtClean="0"/>
              <a:t>7</a:t>
            </a:fld>
            <a:endParaRPr lang="en-US"/>
          </a:p>
        </p:txBody>
      </p:sp>
    </p:spTree>
    <p:extLst>
      <p:ext uri="{BB962C8B-B14F-4D97-AF65-F5344CB8AC3E}">
        <p14:creationId xmlns:p14="http://schemas.microsoft.com/office/powerpoint/2010/main" val="2898912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Hopefully the “enduring” qualities will be housed in a project that includes writing or another form of communication.</a:t>
            </a:r>
            <a:endParaRPr lang="en-US" dirty="0"/>
          </a:p>
        </p:txBody>
      </p:sp>
      <p:sp>
        <p:nvSpPr>
          <p:cNvPr id="4" name="Slide Number Placeholder 3"/>
          <p:cNvSpPr>
            <a:spLocks noGrp="1"/>
          </p:cNvSpPr>
          <p:nvPr>
            <p:ph type="sldNum" sz="quarter" idx="10"/>
          </p:nvPr>
        </p:nvSpPr>
        <p:spPr/>
        <p:txBody>
          <a:bodyPr/>
          <a:lstStyle/>
          <a:p>
            <a:fld id="{828B78E4-B2E8-4827-BA51-78283DCDED97}" type="slidenum">
              <a:rPr lang="en-US" smtClean="0"/>
              <a:t>8</a:t>
            </a:fld>
            <a:endParaRPr lang="en-US"/>
          </a:p>
        </p:txBody>
      </p:sp>
    </p:spTree>
    <p:extLst>
      <p:ext uri="{BB962C8B-B14F-4D97-AF65-F5344CB8AC3E}">
        <p14:creationId xmlns:p14="http://schemas.microsoft.com/office/powerpoint/2010/main" val="16247831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Worksheet</a:t>
            </a:r>
            <a:r>
              <a:rPr lang="en-US" baseline="0" dirty="0"/>
              <a:t> included in packet. </a:t>
            </a:r>
            <a:endParaRPr lang="en-US" dirty="0"/>
          </a:p>
        </p:txBody>
      </p:sp>
      <p:sp>
        <p:nvSpPr>
          <p:cNvPr id="4" name="Slide Number Placeholder 3"/>
          <p:cNvSpPr>
            <a:spLocks noGrp="1"/>
          </p:cNvSpPr>
          <p:nvPr>
            <p:ph type="sldNum" sz="quarter" idx="10"/>
          </p:nvPr>
        </p:nvSpPr>
        <p:spPr/>
        <p:txBody>
          <a:bodyPr/>
          <a:lstStyle/>
          <a:p>
            <a:fld id="{828B78E4-B2E8-4827-BA51-78283DCDED97}" type="slidenum">
              <a:rPr lang="en-US" smtClean="0"/>
              <a:t>9</a:t>
            </a:fld>
            <a:endParaRPr lang="en-US"/>
          </a:p>
        </p:txBody>
      </p:sp>
    </p:spTree>
    <p:extLst>
      <p:ext uri="{BB962C8B-B14F-4D97-AF65-F5344CB8AC3E}">
        <p14:creationId xmlns:p14="http://schemas.microsoft.com/office/powerpoint/2010/main" val="597563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849A79B-2AED-41C9-B033-2BB4F5735A76}"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641EF-FE5D-4974-80F5-C9922F46078A}" type="slidenum">
              <a:rPr lang="en-US" smtClean="0"/>
              <a:t>‹#›</a:t>
            </a:fld>
            <a:endParaRPr lang="en-US"/>
          </a:p>
        </p:txBody>
      </p:sp>
    </p:spTree>
    <p:extLst>
      <p:ext uri="{BB962C8B-B14F-4D97-AF65-F5344CB8AC3E}">
        <p14:creationId xmlns:p14="http://schemas.microsoft.com/office/powerpoint/2010/main" val="3471090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9A79B-2AED-41C9-B033-2BB4F5735A76}"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641EF-FE5D-4974-80F5-C9922F46078A}" type="slidenum">
              <a:rPr lang="en-US" smtClean="0"/>
              <a:t>‹#›</a:t>
            </a:fld>
            <a:endParaRPr lang="en-US"/>
          </a:p>
        </p:txBody>
      </p:sp>
    </p:spTree>
    <p:extLst>
      <p:ext uri="{BB962C8B-B14F-4D97-AF65-F5344CB8AC3E}">
        <p14:creationId xmlns:p14="http://schemas.microsoft.com/office/powerpoint/2010/main" val="3587064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9A79B-2AED-41C9-B033-2BB4F5735A76}"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641EF-FE5D-4974-80F5-C9922F46078A}" type="slidenum">
              <a:rPr lang="en-US" smtClean="0"/>
              <a:t>‹#›</a:t>
            </a:fld>
            <a:endParaRPr lang="en-US"/>
          </a:p>
        </p:txBody>
      </p:sp>
    </p:spTree>
    <p:extLst>
      <p:ext uri="{BB962C8B-B14F-4D97-AF65-F5344CB8AC3E}">
        <p14:creationId xmlns:p14="http://schemas.microsoft.com/office/powerpoint/2010/main" val="3893445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9A79B-2AED-41C9-B033-2BB4F5735A76}"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641EF-FE5D-4974-80F5-C9922F46078A}" type="slidenum">
              <a:rPr lang="en-US" smtClean="0"/>
              <a:t>‹#›</a:t>
            </a:fld>
            <a:endParaRPr lang="en-US"/>
          </a:p>
        </p:txBody>
      </p:sp>
    </p:spTree>
    <p:extLst>
      <p:ext uri="{BB962C8B-B14F-4D97-AF65-F5344CB8AC3E}">
        <p14:creationId xmlns:p14="http://schemas.microsoft.com/office/powerpoint/2010/main" val="2281330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49A79B-2AED-41C9-B033-2BB4F5735A76}"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641EF-FE5D-4974-80F5-C9922F46078A}" type="slidenum">
              <a:rPr lang="en-US" smtClean="0"/>
              <a:t>‹#›</a:t>
            </a:fld>
            <a:endParaRPr lang="en-US"/>
          </a:p>
        </p:txBody>
      </p:sp>
    </p:spTree>
    <p:extLst>
      <p:ext uri="{BB962C8B-B14F-4D97-AF65-F5344CB8AC3E}">
        <p14:creationId xmlns:p14="http://schemas.microsoft.com/office/powerpoint/2010/main" val="497184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849A79B-2AED-41C9-B033-2BB4F5735A76}" type="datetimeFigureOut">
              <a:rPr lang="en-US" smtClean="0"/>
              <a:t>11/11/2022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641EF-FE5D-4974-80F5-C9922F46078A}" type="slidenum">
              <a:rPr lang="en-US" smtClean="0"/>
              <a:t>‹#›</a:t>
            </a:fld>
            <a:endParaRPr lang="en-US"/>
          </a:p>
        </p:txBody>
      </p:sp>
    </p:spTree>
    <p:extLst>
      <p:ext uri="{BB962C8B-B14F-4D97-AF65-F5344CB8AC3E}">
        <p14:creationId xmlns:p14="http://schemas.microsoft.com/office/powerpoint/2010/main" val="3914574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849A79B-2AED-41C9-B033-2BB4F5735A76}" type="datetimeFigureOut">
              <a:rPr lang="en-US" smtClean="0"/>
              <a:t>11/11/2022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8641EF-FE5D-4974-80F5-C9922F46078A}" type="slidenum">
              <a:rPr lang="en-US" smtClean="0"/>
              <a:t>‹#›</a:t>
            </a:fld>
            <a:endParaRPr lang="en-US"/>
          </a:p>
        </p:txBody>
      </p:sp>
    </p:spTree>
    <p:extLst>
      <p:ext uri="{BB962C8B-B14F-4D97-AF65-F5344CB8AC3E}">
        <p14:creationId xmlns:p14="http://schemas.microsoft.com/office/powerpoint/2010/main" val="653634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849A79B-2AED-41C9-B033-2BB4F5735A76}" type="datetimeFigureOut">
              <a:rPr lang="en-US" smtClean="0"/>
              <a:t>11/11/2022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8641EF-FE5D-4974-80F5-C9922F46078A}" type="slidenum">
              <a:rPr lang="en-US" smtClean="0"/>
              <a:t>‹#›</a:t>
            </a:fld>
            <a:endParaRPr lang="en-US"/>
          </a:p>
        </p:txBody>
      </p:sp>
    </p:spTree>
    <p:extLst>
      <p:ext uri="{BB962C8B-B14F-4D97-AF65-F5344CB8AC3E}">
        <p14:creationId xmlns:p14="http://schemas.microsoft.com/office/powerpoint/2010/main" val="3272253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9A79B-2AED-41C9-B033-2BB4F5735A76}" type="datetimeFigureOut">
              <a:rPr lang="en-US" smtClean="0"/>
              <a:t>11/11/2022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8641EF-FE5D-4974-80F5-C9922F46078A}" type="slidenum">
              <a:rPr lang="en-US" smtClean="0"/>
              <a:t>‹#›</a:t>
            </a:fld>
            <a:endParaRPr lang="en-US"/>
          </a:p>
        </p:txBody>
      </p:sp>
    </p:spTree>
    <p:extLst>
      <p:ext uri="{BB962C8B-B14F-4D97-AF65-F5344CB8AC3E}">
        <p14:creationId xmlns:p14="http://schemas.microsoft.com/office/powerpoint/2010/main" val="2833057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49A79B-2AED-41C9-B033-2BB4F5735A76}" type="datetimeFigureOut">
              <a:rPr lang="en-US" smtClean="0"/>
              <a:t>11/11/2022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641EF-FE5D-4974-80F5-C9922F46078A}" type="slidenum">
              <a:rPr lang="en-US" smtClean="0"/>
              <a:t>‹#›</a:t>
            </a:fld>
            <a:endParaRPr lang="en-US"/>
          </a:p>
        </p:txBody>
      </p:sp>
    </p:spTree>
    <p:extLst>
      <p:ext uri="{BB962C8B-B14F-4D97-AF65-F5344CB8AC3E}">
        <p14:creationId xmlns:p14="http://schemas.microsoft.com/office/powerpoint/2010/main" val="3299085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49A79B-2AED-41C9-B033-2BB4F5735A76}" type="datetimeFigureOut">
              <a:rPr lang="en-US" smtClean="0"/>
              <a:t>11/11/2022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641EF-FE5D-4974-80F5-C9922F46078A}" type="slidenum">
              <a:rPr lang="en-US" smtClean="0"/>
              <a:t>‹#›</a:t>
            </a:fld>
            <a:endParaRPr lang="en-US"/>
          </a:p>
        </p:txBody>
      </p:sp>
    </p:spTree>
    <p:extLst>
      <p:ext uri="{BB962C8B-B14F-4D97-AF65-F5344CB8AC3E}">
        <p14:creationId xmlns:p14="http://schemas.microsoft.com/office/powerpoint/2010/main" val="1196771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9A79B-2AED-41C9-B033-2BB4F5735A76}" type="datetimeFigureOut">
              <a:rPr lang="en-US" smtClean="0"/>
              <a:t>11/11/2022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8641EF-FE5D-4974-80F5-C9922F46078A}" type="slidenum">
              <a:rPr lang="en-US" smtClean="0"/>
              <a:t>‹#›</a:t>
            </a:fld>
            <a:endParaRPr lang="en-US"/>
          </a:p>
        </p:txBody>
      </p:sp>
    </p:spTree>
    <p:extLst>
      <p:ext uri="{BB962C8B-B14F-4D97-AF65-F5344CB8AC3E}">
        <p14:creationId xmlns:p14="http://schemas.microsoft.com/office/powerpoint/2010/main" val="800875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flickr.com/photos/111157532@N04/" TargetMode="Externa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hyperlink" Target="https://www.flickr.com/photos/makz/"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emorywae.org/workshops/responding-to-student-writing/"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hyperlink" Target="https://emoryfyc.org/portfolios-and-program-assessment/"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ritingprogram.emory.edu/documents/Environmental%20Science%20Syllabus--revised%20for%20CC.pdf" TargetMode="External"/><Relationship Id="rId7" Type="http://schemas.openxmlformats.org/officeDocument/2006/relationships/hyperlink" Target="https://writingprogram.emory.edu/continuing-writing/sample-syllabi.html"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hyperlink" Target="https://writingprogram.emory.edu/documents/ProfessionalWriting_Syllabus-Revised%20for%20CC.pdf" TargetMode="External"/><Relationship Id="rId5" Type="http://schemas.openxmlformats.org/officeDocument/2006/relationships/hyperlink" Target="https://writingprogram.emory.edu/documents/Oral%20communication%20syllabus--revised%20for%20CC.pdf" TargetMode="External"/><Relationship Id="rId4" Type="http://schemas.openxmlformats.org/officeDocument/2006/relationships/hyperlink" Target="https://writingprogram.emory.edu/documents/Italian%20Social%20Justice%20Syllabus%20--revised%20for%20CC.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fitnyc.edu/files/pdfs/Backward_design.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ecure.web.emory.edu/college/senate/committees/curriculum-assessment-and-educational-policy/satisfying-communication-requirement-guideline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morywae.org/designing-a-continuing-writing-cours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secure.web.emory.edu/college/senate/committees/curriculum-assessment-and-educational-policy/satisfying-communication-requirement-guideline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ritingprogram.emory.edu/continuing-writing/mode-genre.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ritingprogram.emory.edu/continuing-writing/expansive-view-of-writing.html"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emorywae.org/workshops/scaffolding-writing-assignment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emorywae.org/workshops/responding-to-student-writing/" TargetMode="External"/><Relationship Id="rId4" Type="http://schemas.openxmlformats.org/officeDocument/2006/relationships/hyperlink" Target="http://emorywae.org/workshops/peer-respose/"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9807" y="213756"/>
            <a:ext cx="9144000" cy="2351341"/>
          </a:xfrm>
        </p:spPr>
        <p:txBody>
          <a:bodyPr>
            <a:normAutofit fontScale="90000"/>
          </a:bodyPr>
          <a:lstStyle/>
          <a:p>
            <a:r>
              <a:rPr lang="en-US" dirty="0"/>
              <a:t>Morphing “W” into</a:t>
            </a:r>
            <a:br>
              <a:rPr lang="en-US" dirty="0"/>
            </a:br>
            <a:r>
              <a:rPr lang="en-US" dirty="0"/>
              <a:t>Continuing Communication Course</a:t>
            </a:r>
          </a:p>
        </p:txBody>
      </p:sp>
      <p:sp>
        <p:nvSpPr>
          <p:cNvPr id="3" name="Subtitle 2"/>
          <p:cNvSpPr>
            <a:spLocks noGrp="1"/>
          </p:cNvSpPr>
          <p:nvPr>
            <p:ph type="subTitle" idx="1"/>
          </p:nvPr>
        </p:nvSpPr>
        <p:spPr>
          <a:xfrm>
            <a:off x="0" y="3457230"/>
            <a:ext cx="12192000" cy="1655762"/>
          </a:xfrm>
          <a:solidFill>
            <a:srgbClr val="002060"/>
          </a:solidFill>
          <a:ln w="38100">
            <a:solidFill>
              <a:schemeClr val="tx1"/>
            </a:solidFill>
          </a:ln>
        </p:spPr>
        <p:txBody>
          <a:bodyPr/>
          <a:lstStyle/>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9987" y="3459117"/>
            <a:ext cx="2483643" cy="1655762"/>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8980" y="3455342"/>
            <a:ext cx="2483643" cy="1655762"/>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40993" y="3455342"/>
            <a:ext cx="2483643" cy="1655762"/>
          </a:xfrm>
          <a:prstGeom prst="rect">
            <a:avLst/>
          </a:prstGeom>
        </p:spPr>
      </p:pic>
      <p:sp>
        <p:nvSpPr>
          <p:cNvPr id="7" name="TextBox 6"/>
          <p:cNvSpPr txBox="1"/>
          <p:nvPr/>
        </p:nvSpPr>
        <p:spPr>
          <a:xfrm>
            <a:off x="0" y="6581001"/>
            <a:ext cx="4689987" cy="553998"/>
          </a:xfrm>
          <a:prstGeom prst="rect">
            <a:avLst/>
          </a:prstGeom>
          <a:noFill/>
        </p:spPr>
        <p:txBody>
          <a:bodyPr wrap="square" rtlCol="0">
            <a:spAutoFit/>
          </a:bodyPr>
          <a:lstStyle/>
          <a:p>
            <a:r>
              <a:rPr lang="en-US" sz="1200" dirty="0"/>
              <a:t>“Writing” by </a:t>
            </a:r>
            <a:r>
              <a:rPr lang="en-US" sz="1200" dirty="0" err="1"/>
              <a:t>flickr</a:t>
            </a:r>
            <a:r>
              <a:rPr lang="en-US" sz="1200" dirty="0"/>
              <a:t> user </a:t>
            </a:r>
            <a:r>
              <a:rPr lang="en-US" sz="1200" b="1" u="sng" dirty="0">
                <a:hlinkClick r:id="rId5" tooltip="Go to Izabela Wasilewska's photostream"/>
              </a:rPr>
              <a:t>Izabela </a:t>
            </a:r>
            <a:r>
              <a:rPr lang="en-US" sz="1200" b="1" u="sng" dirty="0" err="1">
                <a:hlinkClick r:id="rId5" tooltip="Go to Izabela Wasilewska's photostream"/>
              </a:rPr>
              <a:t>Wasilewska</a:t>
            </a:r>
            <a:br>
              <a:rPr lang="en-US" dirty="0"/>
            </a:br>
            <a:endParaRPr lang="en-US" dirty="0"/>
          </a:p>
        </p:txBody>
      </p:sp>
      <p:sp>
        <p:nvSpPr>
          <p:cNvPr id="8" name="TextBox 7"/>
          <p:cNvSpPr txBox="1"/>
          <p:nvPr/>
        </p:nvSpPr>
        <p:spPr>
          <a:xfrm>
            <a:off x="8399936" y="6581001"/>
            <a:ext cx="3801979" cy="276999"/>
          </a:xfrm>
          <a:prstGeom prst="rect">
            <a:avLst/>
          </a:prstGeom>
          <a:noFill/>
        </p:spPr>
        <p:txBody>
          <a:bodyPr wrap="square" rtlCol="0">
            <a:spAutoFit/>
          </a:bodyPr>
          <a:lstStyle/>
          <a:p>
            <a:r>
              <a:rPr lang="en-US" sz="1200" dirty="0"/>
              <a:t>Prepared by Joonna Smitherman Trapp, Emory University</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89986" y="3455342"/>
            <a:ext cx="2483643" cy="1655762"/>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40992" y="3455342"/>
            <a:ext cx="2483643" cy="1655762"/>
          </a:xfrm>
          <a:prstGeom prst="rect">
            <a:avLst/>
          </a:prstGeom>
        </p:spPr>
      </p:pic>
    </p:spTree>
    <p:extLst>
      <p:ext uri="{BB962C8B-B14F-4D97-AF65-F5344CB8AC3E}">
        <p14:creationId xmlns:p14="http://schemas.microsoft.com/office/powerpoint/2010/main" val="1400851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839" y="214009"/>
            <a:ext cx="3336588" cy="2893980"/>
          </a:xfrm>
          <a:solidFill>
            <a:schemeClr val="accent5">
              <a:lumMod val="75000"/>
            </a:schemeClr>
          </a:solidFill>
        </p:spPr>
        <p:txBody>
          <a:bodyPr>
            <a:normAutofit/>
          </a:bodyPr>
          <a:lstStyle/>
          <a:p>
            <a:r>
              <a:rPr lang="en-US" sz="4000" dirty="0">
                <a:solidFill>
                  <a:schemeClr val="bg1"/>
                </a:solidFill>
              </a:rPr>
              <a:t>The Building Blocks </a:t>
            </a:r>
            <a:br>
              <a:rPr lang="en-US" sz="4000" dirty="0">
                <a:solidFill>
                  <a:schemeClr val="bg1"/>
                </a:solidFill>
              </a:rPr>
            </a:br>
            <a:r>
              <a:rPr lang="en-US" sz="4000" dirty="0">
                <a:solidFill>
                  <a:schemeClr val="bg1"/>
                </a:solidFill>
              </a:rPr>
              <a:t>of a Cont. Comm. Course </a:t>
            </a:r>
            <a:br>
              <a:rPr lang="en-US" sz="4000" dirty="0">
                <a:solidFill>
                  <a:schemeClr val="bg1"/>
                </a:solidFill>
              </a:rPr>
            </a:br>
            <a:r>
              <a:rPr lang="en-US" sz="4000" dirty="0">
                <a:solidFill>
                  <a:schemeClr val="bg1"/>
                </a:solidFill>
              </a:rPr>
              <a:t>@ Emory</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05839" y="3107988"/>
            <a:ext cx="3324101" cy="3324101"/>
          </a:xfrm>
        </p:spPr>
      </p:pic>
      <p:sp>
        <p:nvSpPr>
          <p:cNvPr id="7" name="TextBox 6"/>
          <p:cNvSpPr txBox="1"/>
          <p:nvPr/>
        </p:nvSpPr>
        <p:spPr>
          <a:xfrm>
            <a:off x="505839" y="6432089"/>
            <a:ext cx="3932236" cy="276999"/>
          </a:xfrm>
          <a:prstGeom prst="rect">
            <a:avLst/>
          </a:prstGeom>
          <a:noFill/>
        </p:spPr>
        <p:txBody>
          <a:bodyPr wrap="square" rtlCol="0">
            <a:spAutoFit/>
          </a:bodyPr>
          <a:lstStyle/>
          <a:p>
            <a:r>
              <a:rPr lang="en-US" sz="1200" dirty="0"/>
              <a:t>Picture from </a:t>
            </a:r>
            <a:r>
              <a:rPr lang="en-US" sz="1200" dirty="0" err="1"/>
              <a:t>flickr</a:t>
            </a:r>
            <a:r>
              <a:rPr lang="en-US" sz="1200" dirty="0"/>
              <a:t> user Mark Kirchner</a:t>
            </a:r>
          </a:p>
        </p:txBody>
      </p:sp>
      <p:sp>
        <p:nvSpPr>
          <p:cNvPr id="8" name="TextBox 7"/>
          <p:cNvSpPr txBox="1"/>
          <p:nvPr/>
        </p:nvSpPr>
        <p:spPr>
          <a:xfrm>
            <a:off x="4085113" y="0"/>
            <a:ext cx="7790212" cy="7263527"/>
          </a:xfrm>
          <a:prstGeom prst="rect">
            <a:avLst/>
          </a:prstGeom>
          <a:noFill/>
        </p:spPr>
        <p:txBody>
          <a:bodyPr wrap="square" rtlCol="0">
            <a:spAutoFit/>
          </a:bodyPr>
          <a:lstStyle/>
          <a:p>
            <a:pPr marL="285750" indent="-285750">
              <a:buFont typeface="Arial" panose="020B0604020202020204" pitchFamily="34" charset="0"/>
              <a:buChar char="•"/>
            </a:pPr>
            <a:r>
              <a:rPr lang="en-US" sz="2800" dirty="0"/>
              <a:t>Goals for your course coming </a:t>
            </a:r>
            <a:r>
              <a:rPr lang="en-US" sz="2800" i="1" dirty="0"/>
              <a:t>from</a:t>
            </a:r>
            <a:r>
              <a:rPr lang="en-US" sz="2800" dirty="0"/>
              <a:t> the discipline and topic</a:t>
            </a:r>
          </a:p>
          <a:p>
            <a:endParaRPr lang="en-US" sz="2800" dirty="0"/>
          </a:p>
          <a:p>
            <a:pPr marL="285750" indent="-285750">
              <a:buFont typeface="Arial" panose="020B0604020202020204" pitchFamily="34" charset="0"/>
              <a:buChar char="•"/>
            </a:pPr>
            <a:r>
              <a:rPr lang="en-US" sz="2800" dirty="0"/>
              <a:t>Goal(s) for the major communication project(s) in the course. These will demonstrate “that communication assignments are not tacked on but are integral to learning and practicing the content of the course”</a:t>
            </a:r>
          </a:p>
          <a:p>
            <a:endParaRPr lang="en-US" sz="2800" dirty="0"/>
          </a:p>
          <a:p>
            <a:pPr marL="285750" indent="-285750">
              <a:buFont typeface="Arial" panose="020B0604020202020204" pitchFamily="34" charset="0"/>
              <a:buChar char="•"/>
            </a:pPr>
            <a:r>
              <a:rPr lang="en-US" sz="2800" dirty="0"/>
              <a:t>Disciplinary content, assignments, projects, lectures, tests, discussions</a:t>
            </a:r>
          </a:p>
          <a:p>
            <a:endParaRPr lang="en-US" sz="2800" dirty="0"/>
          </a:p>
          <a:p>
            <a:pPr marL="285750" indent="-285750">
              <a:buFont typeface="Arial" panose="020B0604020202020204" pitchFamily="34" charset="0"/>
              <a:buChar char="•"/>
            </a:pPr>
            <a:r>
              <a:rPr lang="en-US" sz="2800" dirty="0"/>
              <a:t>Scaffolding of communication activities throughout the course. Helping them develop the habit of thinking </a:t>
            </a:r>
            <a:r>
              <a:rPr lang="en-US" sz="2800" i="1" dirty="0"/>
              <a:t>through</a:t>
            </a:r>
            <a:r>
              <a:rPr lang="en-US" sz="2800" dirty="0"/>
              <a:t> communication assignments.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117726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839" y="214009"/>
            <a:ext cx="3336588" cy="2893980"/>
          </a:xfrm>
          <a:solidFill>
            <a:schemeClr val="accent5">
              <a:lumMod val="75000"/>
            </a:schemeClr>
          </a:solidFill>
        </p:spPr>
        <p:txBody>
          <a:bodyPr>
            <a:normAutofit/>
          </a:bodyPr>
          <a:lstStyle/>
          <a:p>
            <a:r>
              <a:rPr lang="en-US" sz="4000" dirty="0">
                <a:solidFill>
                  <a:schemeClr val="bg1"/>
                </a:solidFill>
              </a:rPr>
              <a:t>The Building Blocks </a:t>
            </a:r>
            <a:br>
              <a:rPr lang="en-US" sz="4000" dirty="0">
                <a:solidFill>
                  <a:schemeClr val="bg1"/>
                </a:solidFill>
              </a:rPr>
            </a:br>
            <a:r>
              <a:rPr lang="en-US" sz="4000" dirty="0">
                <a:solidFill>
                  <a:schemeClr val="bg1"/>
                </a:solidFill>
              </a:rPr>
              <a:t>of a CWR Course </a:t>
            </a:r>
            <a:br>
              <a:rPr lang="en-US" sz="4000" dirty="0">
                <a:solidFill>
                  <a:schemeClr val="bg1"/>
                </a:solidFill>
              </a:rPr>
            </a:br>
            <a:r>
              <a:rPr lang="en-US" sz="4000" dirty="0">
                <a:solidFill>
                  <a:schemeClr val="bg1"/>
                </a:solidFill>
              </a:rPr>
              <a:t>@ Emory</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05839" y="3107988"/>
            <a:ext cx="3336588" cy="3336588"/>
          </a:xfrm>
        </p:spPr>
      </p:pic>
      <p:sp>
        <p:nvSpPr>
          <p:cNvPr id="7" name="TextBox 6"/>
          <p:cNvSpPr txBox="1"/>
          <p:nvPr/>
        </p:nvSpPr>
        <p:spPr>
          <a:xfrm>
            <a:off x="505839" y="6444576"/>
            <a:ext cx="3932236" cy="276999"/>
          </a:xfrm>
          <a:prstGeom prst="rect">
            <a:avLst/>
          </a:prstGeom>
          <a:noFill/>
        </p:spPr>
        <p:txBody>
          <a:bodyPr wrap="square" rtlCol="0">
            <a:spAutoFit/>
          </a:bodyPr>
          <a:lstStyle/>
          <a:p>
            <a:r>
              <a:rPr lang="en-US" sz="1200" dirty="0"/>
              <a:t>Picture from </a:t>
            </a:r>
            <a:r>
              <a:rPr lang="en-US" sz="1200" dirty="0" err="1"/>
              <a:t>flickr</a:t>
            </a:r>
            <a:r>
              <a:rPr lang="en-US" sz="1200" dirty="0"/>
              <a:t> user </a:t>
            </a:r>
            <a:r>
              <a:rPr lang="en-US" sz="1200" dirty="0">
                <a:hlinkClick r:id="rId4" tooltip="Go to Mark Kirchner's photostream"/>
              </a:rPr>
              <a:t>Mark </a:t>
            </a:r>
            <a:r>
              <a:rPr lang="en-US" sz="1200" dirty="0" err="1">
                <a:hlinkClick r:id="rId4" tooltip="Go to Mark Kirchner's photostream"/>
              </a:rPr>
              <a:t>KirchnerBy</a:t>
            </a:r>
            <a:r>
              <a:rPr lang="en-US" sz="1200" dirty="0">
                <a:hlinkClick r:id="rId4" tooltip="Go to Mark Kirchner's photostream"/>
              </a:rPr>
              <a:t>: Mark Kirchner</a:t>
            </a:r>
            <a:r>
              <a:rPr lang="en-US" sz="1200" dirty="0"/>
              <a:t> </a:t>
            </a:r>
          </a:p>
        </p:txBody>
      </p:sp>
      <p:sp>
        <p:nvSpPr>
          <p:cNvPr id="8" name="TextBox 7"/>
          <p:cNvSpPr txBox="1"/>
          <p:nvPr/>
        </p:nvSpPr>
        <p:spPr>
          <a:xfrm>
            <a:off x="4260716" y="0"/>
            <a:ext cx="7811310" cy="6428876"/>
          </a:xfrm>
          <a:prstGeom prst="rect">
            <a:avLst/>
          </a:prstGeom>
          <a:noFill/>
        </p:spPr>
        <p:txBody>
          <a:bodyPr wrap="square" rtlCol="0">
            <a:spAutoFit/>
          </a:bodyPr>
          <a:lstStyle/>
          <a:p>
            <a:pPr marL="67945" marR="0">
              <a:lnSpc>
                <a:spcPct val="115000"/>
              </a:lnSpc>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Required Communication Outcome</a:t>
            </a:r>
            <a:endParaRPr lang="en-US" sz="2400" dirty="0">
              <a:effectLst/>
              <a:latin typeface="Arial" panose="020B0604020202020204" pitchFamily="34" charset="0"/>
              <a:ea typeface="Arial" panose="020B0604020202020204" pitchFamily="34" charset="0"/>
            </a:endParaRPr>
          </a:p>
          <a:p>
            <a:pPr marL="342900" marR="0" lvl="0" indent="-342900" fontAlgn="base">
              <a:lnSpc>
                <a:spcPct val="115000"/>
              </a:lnSpc>
              <a:spcBef>
                <a:spcPts val="0"/>
              </a:spcBef>
              <a:spcAft>
                <a:spcPts val="0"/>
              </a:spcAft>
              <a:buSzPts val="1000"/>
              <a:buFont typeface="Symbol" panose="05050102010706020507" pitchFamily="18" charset="2"/>
              <a:buChar char=""/>
              <a:tabLst>
                <a:tab pos="457200" algn="l"/>
              </a:tabLst>
            </a:pPr>
            <a:r>
              <a:rPr lang="en-US" sz="2400" b="1" dirty="0">
                <a:solidFill>
                  <a:srgbClr val="000000"/>
                </a:solidFill>
                <a:effectLst/>
                <a:latin typeface="Times New Roman" panose="02020603050405020304" pitchFamily="18" charset="0"/>
                <a:ea typeface="Times New Roman" panose="02020603050405020304" pitchFamily="18" charset="0"/>
              </a:rPr>
              <a:t>Communicate to Learn.</a:t>
            </a:r>
            <a:r>
              <a:rPr lang="en-US" sz="2400" dirty="0">
                <a:solidFill>
                  <a:srgbClr val="000000"/>
                </a:solidFill>
                <a:effectLst/>
                <a:latin typeface="Times New Roman" panose="02020603050405020304" pitchFamily="18" charset="0"/>
                <a:ea typeface="Times New Roman" panose="02020603050405020304" pitchFamily="18" charset="0"/>
              </a:rPr>
              <a:t> Students use communication as a form of inquiry, invention, and reflection.</a:t>
            </a:r>
            <a:endParaRPr lang="en-US" sz="2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endParaRPr lang="en-US" sz="2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 Choice of at least one more outcome</a:t>
            </a:r>
            <a:endParaRPr lang="en-US" sz="2400" dirty="0">
              <a:effectLst/>
              <a:latin typeface="Arial" panose="020B0604020202020204" pitchFamily="34" charset="0"/>
              <a:ea typeface="Arial" panose="020B0604020202020204" pitchFamily="34" charset="0"/>
            </a:endParaRPr>
          </a:p>
          <a:p>
            <a:pPr marL="342900" marR="0" lvl="0" indent="-342900" fontAlgn="base">
              <a:lnSpc>
                <a:spcPct val="115000"/>
              </a:lnSpc>
              <a:spcBef>
                <a:spcPts val="0"/>
              </a:spcBef>
              <a:spcAft>
                <a:spcPts val="0"/>
              </a:spcAft>
              <a:buSzPts val="1000"/>
              <a:buFont typeface="Symbol" panose="05050102010706020507" pitchFamily="18" charset="2"/>
              <a:buChar char=""/>
              <a:tabLst>
                <a:tab pos="457200" algn="l"/>
              </a:tabLst>
            </a:pPr>
            <a:r>
              <a:rPr lang="en-US" sz="2400" b="1" dirty="0">
                <a:solidFill>
                  <a:srgbClr val="000000"/>
                </a:solidFill>
                <a:effectLst/>
                <a:latin typeface="Times New Roman" panose="02020603050405020304" pitchFamily="18" charset="0"/>
                <a:ea typeface="Times New Roman" panose="02020603050405020304" pitchFamily="18" charset="0"/>
              </a:rPr>
              <a:t>Communicate Flexibly.</a:t>
            </a:r>
            <a:r>
              <a:rPr lang="en-US" sz="2400" dirty="0">
                <a:solidFill>
                  <a:srgbClr val="000000"/>
                </a:solidFill>
                <a:effectLst/>
                <a:latin typeface="Times New Roman" panose="02020603050405020304" pitchFamily="18" charset="0"/>
                <a:ea typeface="Times New Roman" panose="02020603050405020304" pitchFamily="18" charset="0"/>
              </a:rPr>
              <a:t> Students communicate effectively for specified audiences in more than one genre, medium, or mode, such as written, oral, or visual modes. </a:t>
            </a:r>
            <a:endParaRPr lang="en-US" sz="2400" dirty="0">
              <a:effectLst/>
              <a:latin typeface="Arial" panose="020B0604020202020204" pitchFamily="34" charset="0"/>
              <a:ea typeface="Arial" panose="020B0604020202020204" pitchFamily="34" charset="0"/>
            </a:endParaRPr>
          </a:p>
          <a:p>
            <a:pPr marL="342900" marR="0" lvl="0" indent="-342900" fontAlgn="base">
              <a:lnSpc>
                <a:spcPct val="115000"/>
              </a:lnSpc>
              <a:spcBef>
                <a:spcPts val="0"/>
              </a:spcBef>
              <a:spcAft>
                <a:spcPts val="0"/>
              </a:spcAft>
              <a:buSzPts val="1000"/>
              <a:buFont typeface="Symbol" panose="05050102010706020507" pitchFamily="18" charset="2"/>
              <a:buChar char=""/>
              <a:tabLst>
                <a:tab pos="457200" algn="l"/>
              </a:tabLst>
            </a:pPr>
            <a:r>
              <a:rPr lang="en-US" sz="2400" b="1" dirty="0">
                <a:solidFill>
                  <a:srgbClr val="000000"/>
                </a:solidFill>
                <a:effectLst/>
                <a:latin typeface="Times New Roman" panose="02020603050405020304" pitchFamily="18" charset="0"/>
                <a:ea typeface="Times New Roman" panose="02020603050405020304" pitchFamily="18" charset="0"/>
              </a:rPr>
              <a:t>Communicate to Contribute.</a:t>
            </a:r>
            <a:r>
              <a:rPr lang="en-US" sz="2400" dirty="0">
                <a:solidFill>
                  <a:srgbClr val="000000"/>
                </a:solidFill>
                <a:effectLst/>
                <a:latin typeface="Times New Roman" panose="02020603050405020304" pitchFamily="18" charset="0"/>
                <a:ea typeface="Times New Roman" panose="02020603050405020304" pitchFamily="18" charset="0"/>
              </a:rPr>
              <a:t> Students use formal communication to contribute to a conversation in a discipline, profession, or field of study.</a:t>
            </a:r>
            <a:endParaRPr lang="en-US" sz="2400" dirty="0">
              <a:effectLst/>
              <a:latin typeface="Arial" panose="020B0604020202020204" pitchFamily="34" charset="0"/>
              <a:ea typeface="Arial" panose="020B0604020202020204" pitchFamily="34" charset="0"/>
            </a:endParaRPr>
          </a:p>
          <a:p>
            <a:pPr marL="342900" marR="0" lvl="0" indent="-342900" fontAlgn="base">
              <a:lnSpc>
                <a:spcPct val="115000"/>
              </a:lnSpc>
              <a:spcBef>
                <a:spcPts val="0"/>
              </a:spcBef>
              <a:spcAft>
                <a:spcPts val="0"/>
              </a:spcAft>
              <a:buSzPts val="1000"/>
              <a:buFont typeface="Symbol" panose="05050102010706020507" pitchFamily="18" charset="2"/>
              <a:buChar char=""/>
              <a:tabLst>
                <a:tab pos="457200" algn="l"/>
              </a:tabLst>
            </a:pPr>
            <a:r>
              <a:rPr lang="en-US" sz="2400" b="1" dirty="0">
                <a:solidFill>
                  <a:srgbClr val="000000"/>
                </a:solidFill>
                <a:effectLst/>
                <a:latin typeface="Times New Roman" panose="02020603050405020304" pitchFamily="18" charset="0"/>
                <a:ea typeface="Times New Roman" panose="02020603050405020304" pitchFamily="18" charset="0"/>
              </a:rPr>
              <a:t>Communicate Critically.</a:t>
            </a:r>
            <a:r>
              <a:rPr lang="en-US" sz="2400" dirty="0">
                <a:solidFill>
                  <a:srgbClr val="000000"/>
                </a:solidFill>
                <a:effectLst/>
                <a:latin typeface="Times New Roman" panose="02020603050405020304" pitchFamily="18" charset="0"/>
                <a:ea typeface="Times New Roman" panose="02020603050405020304" pitchFamily="18" charset="0"/>
              </a:rPr>
              <a:t> Students demonstrate critical awareness of the ethical, rhetorical, and/or ideological dimensions of communicating within and across communities.</a:t>
            </a:r>
            <a:endParaRPr lang="en-US" sz="2400" dirty="0">
              <a:effectLst/>
              <a:latin typeface="Arial" panose="020B0604020202020204" pitchFamily="34" charset="0"/>
              <a:ea typeface="Arial" panose="020B0604020202020204" pitchFamily="34" charset="0"/>
            </a:endParaRPr>
          </a:p>
        </p:txBody>
      </p:sp>
      <p:cxnSp>
        <p:nvCxnSpPr>
          <p:cNvPr id="4" name="Straight Connector 3"/>
          <p:cNvCxnSpPr/>
          <p:nvPr/>
        </p:nvCxnSpPr>
        <p:spPr>
          <a:xfrm flipV="1">
            <a:off x="4260716" y="1507787"/>
            <a:ext cx="7354110" cy="972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7784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75000"/>
            </a:schemeClr>
          </a:solidFill>
        </p:spPr>
        <p:txBody>
          <a:bodyPr/>
          <a:lstStyle/>
          <a:p>
            <a:r>
              <a:rPr lang="en-US" dirty="0">
                <a:solidFill>
                  <a:schemeClr val="bg1"/>
                </a:solidFill>
              </a:rPr>
              <a:t>What is good communication? </a:t>
            </a:r>
            <a:br>
              <a:rPr lang="en-US" dirty="0">
                <a:solidFill>
                  <a:schemeClr val="bg1"/>
                </a:solidFill>
              </a:rPr>
            </a:br>
            <a:r>
              <a:rPr lang="en-US" dirty="0">
                <a:solidFill>
                  <a:schemeClr val="bg1"/>
                </a:solidFill>
              </a:rPr>
              <a:t>(common features)</a:t>
            </a:r>
          </a:p>
        </p:txBody>
      </p:sp>
      <p:sp>
        <p:nvSpPr>
          <p:cNvPr id="3" name="Content Placeholder 2"/>
          <p:cNvSpPr>
            <a:spLocks noGrp="1"/>
          </p:cNvSpPr>
          <p:nvPr>
            <p:ph idx="1"/>
          </p:nvPr>
        </p:nvSpPr>
        <p:spPr>
          <a:xfrm>
            <a:off x="838200" y="1825625"/>
            <a:ext cx="10515600" cy="4837822"/>
          </a:xfrm>
        </p:spPr>
        <p:txBody>
          <a:bodyPr>
            <a:normAutofit fontScale="92500" lnSpcReduction="20000"/>
          </a:bodyPr>
          <a:lstStyle/>
          <a:p>
            <a:r>
              <a:rPr lang="en-US" b="1" dirty="0"/>
              <a:t>The communication is “voiced.” </a:t>
            </a:r>
            <a:r>
              <a:rPr lang="en-US" dirty="0"/>
              <a:t>A writer/speaker/performer addressing us, taking responsibility for our understanding, and guiding us through process with the performance. The writer uses transitions and cues consistent with discipline expectations.</a:t>
            </a:r>
          </a:p>
          <a:p>
            <a:endParaRPr lang="en-US" dirty="0"/>
          </a:p>
          <a:p>
            <a:r>
              <a:rPr lang="en-US" b="1" dirty="0"/>
              <a:t>The communication has authority and composure </a:t>
            </a:r>
            <a:r>
              <a:rPr lang="en-US" dirty="0"/>
              <a:t>appropriate to the discipline’s expectations.</a:t>
            </a:r>
          </a:p>
          <a:p>
            <a:endParaRPr lang="en-US" dirty="0"/>
          </a:p>
          <a:p>
            <a:r>
              <a:rPr lang="en-US" b="1" dirty="0"/>
              <a:t>The communication makes a difficult subject easier for the audience to understand </a:t>
            </a:r>
            <a:r>
              <a:rPr lang="en-US" dirty="0"/>
              <a:t>rather than increasing the difficulty and complexity.</a:t>
            </a:r>
          </a:p>
          <a:p>
            <a:endParaRPr lang="en-US" dirty="0"/>
          </a:p>
          <a:p>
            <a:r>
              <a:rPr lang="en-US" b="1" dirty="0"/>
              <a:t>The communication has organization and cohesion </a:t>
            </a:r>
            <a:r>
              <a:rPr lang="en-US" dirty="0"/>
              <a:t>which sustains continuous attention to the performance without forcing rereading/relistening or disconnections.</a:t>
            </a:r>
          </a:p>
        </p:txBody>
      </p:sp>
    </p:spTree>
    <p:extLst>
      <p:ext uri="{BB962C8B-B14F-4D97-AF65-F5344CB8AC3E}">
        <p14:creationId xmlns:p14="http://schemas.microsoft.com/office/powerpoint/2010/main" val="3437953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51"/>
            <a:ext cx="10515600" cy="1325563"/>
          </a:xfrm>
          <a:solidFill>
            <a:schemeClr val="accent5">
              <a:lumMod val="75000"/>
            </a:schemeClr>
          </a:solidFill>
        </p:spPr>
        <p:txBody>
          <a:bodyPr/>
          <a:lstStyle/>
          <a:p>
            <a:r>
              <a:rPr lang="en-US" dirty="0">
                <a:solidFill>
                  <a:schemeClr val="bg1"/>
                </a:solidFill>
              </a:rPr>
              <a:t>What is good </a:t>
            </a:r>
            <a:r>
              <a:rPr lang="en-US" u="sng" dirty="0">
                <a:solidFill>
                  <a:schemeClr val="bg1"/>
                </a:solidFill>
              </a:rPr>
              <a:t>academic</a:t>
            </a:r>
            <a:r>
              <a:rPr lang="en-US" dirty="0">
                <a:solidFill>
                  <a:schemeClr val="bg1"/>
                </a:solidFill>
              </a:rPr>
              <a:t> communication? </a:t>
            </a:r>
            <a:br>
              <a:rPr lang="en-US" dirty="0">
                <a:solidFill>
                  <a:schemeClr val="bg1"/>
                </a:solidFill>
              </a:rPr>
            </a:br>
            <a:r>
              <a:rPr lang="en-US" dirty="0">
                <a:solidFill>
                  <a:schemeClr val="bg1"/>
                </a:solidFill>
              </a:rPr>
              <a:t>(common features)</a:t>
            </a:r>
          </a:p>
        </p:txBody>
      </p:sp>
      <p:sp>
        <p:nvSpPr>
          <p:cNvPr id="3" name="Content Placeholder 2"/>
          <p:cNvSpPr>
            <a:spLocks noGrp="1"/>
          </p:cNvSpPr>
          <p:nvPr>
            <p:ph idx="1"/>
          </p:nvPr>
        </p:nvSpPr>
        <p:spPr>
          <a:xfrm>
            <a:off x="838200" y="1494885"/>
            <a:ext cx="10515600" cy="5270364"/>
          </a:xfrm>
        </p:spPr>
        <p:txBody>
          <a:bodyPr>
            <a:noAutofit/>
          </a:bodyPr>
          <a:lstStyle/>
          <a:p>
            <a:r>
              <a:rPr lang="en-US" sz="2400" b="1" dirty="0"/>
              <a:t>Clear evidence that the performer/writer has been persistent, open-minded, and disciplined in study.</a:t>
            </a:r>
          </a:p>
          <a:p>
            <a:pPr marL="0" indent="0">
              <a:buNone/>
            </a:pPr>
            <a:r>
              <a:rPr lang="en-US" sz="2400" dirty="0"/>
              <a:t>	* has done the background reading</a:t>
            </a:r>
          </a:p>
          <a:p>
            <a:pPr marL="0" indent="0">
              <a:buNone/>
            </a:pPr>
            <a:r>
              <a:rPr lang="en-US" sz="2400" dirty="0"/>
              <a:t>	* reflective, paid careful attention to object of study</a:t>
            </a:r>
          </a:p>
          <a:p>
            <a:pPr marL="1147763" indent="-350838">
              <a:buNone/>
            </a:pPr>
            <a:r>
              <a:rPr lang="en-US" sz="2400" dirty="0"/>
              <a:t> * internalizes knowledge and insight; demonstrates ability to speak about topic and generalize</a:t>
            </a:r>
          </a:p>
          <a:p>
            <a:r>
              <a:rPr lang="en-US" sz="2400" b="1" dirty="0"/>
              <a:t>Ability to use reason; control of emotional responses</a:t>
            </a:r>
          </a:p>
          <a:p>
            <a:pPr marL="457200" lvl="1" indent="0">
              <a:buNone/>
            </a:pPr>
            <a:r>
              <a:rPr lang="en-US" dirty="0"/>
              <a:t>	* demonstrates fairness, carefulness</a:t>
            </a:r>
          </a:p>
          <a:p>
            <a:pPr marL="457200" lvl="1" indent="0">
              <a:buNone/>
            </a:pPr>
            <a:r>
              <a:rPr lang="en-US" dirty="0"/>
              <a:t>	* can analyze competing positions</a:t>
            </a:r>
          </a:p>
          <a:p>
            <a:pPr marL="342900" lvl="1" indent="-342900"/>
            <a:r>
              <a:rPr lang="en-US" b="1" dirty="0"/>
              <a:t>Addresses an audience that is rational, desiring information, and seeking to form a reasoned response to the performance</a:t>
            </a:r>
          </a:p>
          <a:p>
            <a:pPr marL="0" lvl="1" indent="0">
              <a:buNone/>
            </a:pPr>
            <a:r>
              <a:rPr lang="en-US" dirty="0"/>
              <a:t>	* addresses potential objections</a:t>
            </a:r>
          </a:p>
          <a:p>
            <a:pPr marL="0" lvl="1" indent="0">
              <a:buNone/>
            </a:pPr>
            <a:r>
              <a:rPr lang="en-US" dirty="0"/>
              <a:t>	* creates an argumentative ethos that is trustworthy</a:t>
            </a:r>
          </a:p>
        </p:txBody>
      </p:sp>
    </p:spTree>
    <p:extLst>
      <p:ext uri="{BB962C8B-B14F-4D97-AF65-F5344CB8AC3E}">
        <p14:creationId xmlns:p14="http://schemas.microsoft.com/office/powerpoint/2010/main" val="3977245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75000"/>
            </a:schemeClr>
          </a:solidFill>
        </p:spPr>
        <p:txBody>
          <a:bodyPr/>
          <a:lstStyle/>
          <a:p>
            <a:r>
              <a:rPr lang="en-US" dirty="0">
                <a:solidFill>
                  <a:schemeClr val="bg1"/>
                </a:solidFill>
              </a:rPr>
              <a:t>Assessment and Communication</a:t>
            </a:r>
          </a:p>
        </p:txBody>
      </p:sp>
      <p:sp>
        <p:nvSpPr>
          <p:cNvPr id="3" name="Content Placeholder 2"/>
          <p:cNvSpPr>
            <a:spLocks noGrp="1"/>
          </p:cNvSpPr>
          <p:nvPr>
            <p:ph sz="half" idx="1"/>
          </p:nvPr>
        </p:nvSpPr>
        <p:spPr>
          <a:xfrm>
            <a:off x="838200" y="1825625"/>
            <a:ext cx="5181600" cy="4788930"/>
          </a:xfrm>
          <a:solidFill>
            <a:schemeClr val="accent1">
              <a:lumMod val="20000"/>
              <a:lumOff val="80000"/>
            </a:schemeClr>
          </a:solidFill>
        </p:spPr>
        <p:txBody>
          <a:bodyPr>
            <a:noAutofit/>
          </a:bodyPr>
          <a:lstStyle/>
          <a:p>
            <a:pPr marL="0" indent="0">
              <a:buNone/>
            </a:pPr>
            <a:endParaRPr lang="en-US" sz="800" dirty="0"/>
          </a:p>
          <a:p>
            <a:pPr marL="0" indent="0">
              <a:buNone/>
            </a:pPr>
            <a:r>
              <a:rPr lang="en-US" dirty="0"/>
              <a:t>Assessing the Communication Students Do	</a:t>
            </a:r>
          </a:p>
          <a:p>
            <a:r>
              <a:rPr lang="en-US" dirty="0"/>
              <a:t>Rubrics</a:t>
            </a:r>
          </a:p>
          <a:p>
            <a:r>
              <a:rPr lang="en-US" dirty="0"/>
              <a:t>Portfolio Grading</a:t>
            </a:r>
          </a:p>
          <a:p>
            <a:r>
              <a:rPr lang="en-US" dirty="0"/>
              <a:t>Peer Grading/Group Grading</a:t>
            </a:r>
          </a:p>
          <a:p>
            <a:r>
              <a:rPr lang="en-US" dirty="0"/>
              <a:t>Contract Grading</a:t>
            </a:r>
          </a:p>
          <a:p>
            <a:pPr marL="0" indent="0">
              <a:buNone/>
            </a:pPr>
            <a:r>
              <a:rPr lang="en-US" dirty="0"/>
              <a:t>Help with responding to and assessing student work:</a:t>
            </a:r>
          </a:p>
          <a:p>
            <a:pPr marL="0" indent="0">
              <a:buNone/>
            </a:pPr>
            <a:r>
              <a:rPr lang="en-US" sz="1400" dirty="0">
                <a:hlinkClick r:id="rId3"/>
              </a:rPr>
              <a:t>http://emorywae.org/workshops/responding-to-student-writing/</a:t>
            </a:r>
            <a:r>
              <a:rPr lang="en-US" sz="1400" dirty="0"/>
              <a:t> </a:t>
            </a:r>
          </a:p>
        </p:txBody>
      </p:sp>
      <p:sp>
        <p:nvSpPr>
          <p:cNvPr id="4" name="Content Placeholder 3"/>
          <p:cNvSpPr>
            <a:spLocks noGrp="1"/>
          </p:cNvSpPr>
          <p:nvPr>
            <p:ph sz="half" idx="2"/>
          </p:nvPr>
        </p:nvSpPr>
        <p:spPr>
          <a:xfrm>
            <a:off x="6172200" y="1825624"/>
            <a:ext cx="5181600" cy="4788931"/>
          </a:xfrm>
          <a:solidFill>
            <a:schemeClr val="accent4">
              <a:lumMod val="20000"/>
              <a:lumOff val="80000"/>
            </a:schemeClr>
          </a:solidFill>
        </p:spPr>
        <p:txBody>
          <a:bodyPr>
            <a:normAutofit fontScale="92500" lnSpcReduction="10000"/>
          </a:bodyPr>
          <a:lstStyle/>
          <a:p>
            <a:pPr marL="0" indent="0">
              <a:buNone/>
            </a:pPr>
            <a:endParaRPr lang="en-US" dirty="0"/>
          </a:p>
          <a:p>
            <a:pPr marL="0" indent="0">
              <a:buNone/>
            </a:pPr>
            <a:r>
              <a:rPr lang="en-US" dirty="0"/>
              <a:t>Using Communication as a Means of Assessing the Learning of Class</a:t>
            </a:r>
          </a:p>
          <a:p>
            <a:pPr marL="0" indent="0">
              <a:buNone/>
            </a:pPr>
            <a:endParaRPr lang="en-US" sz="1100" dirty="0"/>
          </a:p>
          <a:p>
            <a:pPr marL="0" indent="0">
              <a:buNone/>
            </a:pPr>
            <a:r>
              <a:rPr lang="en-US" dirty="0"/>
              <a:t>Reflection on Course Learning Outcomes—what the students perceive they learned and examples to demonstrate those perceptions </a:t>
            </a:r>
          </a:p>
          <a:p>
            <a:pPr marL="0" indent="0">
              <a:buNone/>
            </a:pPr>
            <a:endParaRPr lang="en-US" sz="1300" dirty="0"/>
          </a:p>
          <a:p>
            <a:pPr marL="0" indent="0">
              <a:buNone/>
            </a:pPr>
            <a:r>
              <a:rPr lang="en-US" dirty="0"/>
              <a:t>How reflection works in first-year writing:</a:t>
            </a:r>
          </a:p>
          <a:p>
            <a:pPr marL="0" indent="0">
              <a:buNone/>
            </a:pPr>
            <a:r>
              <a:rPr lang="en-US" sz="1800" dirty="0">
                <a:hlinkClick r:id="rId4"/>
              </a:rPr>
              <a:t>https://emoryfyc.org/portfolios-and-program-assessment/</a:t>
            </a:r>
            <a:r>
              <a:rPr lang="en-US" sz="1800" dirty="0"/>
              <a:t> </a:t>
            </a:r>
          </a:p>
        </p:txBody>
      </p:sp>
      <p:cxnSp>
        <p:nvCxnSpPr>
          <p:cNvPr id="6" name="Straight Connector 5"/>
          <p:cNvCxnSpPr/>
          <p:nvPr/>
        </p:nvCxnSpPr>
        <p:spPr>
          <a:xfrm>
            <a:off x="987357" y="2923477"/>
            <a:ext cx="4883285" cy="972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6329421" y="2904022"/>
            <a:ext cx="4688732" cy="1945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1626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75000"/>
            </a:schemeClr>
          </a:solidFill>
        </p:spPr>
        <p:txBody>
          <a:bodyPr/>
          <a:lstStyle/>
          <a:p>
            <a:r>
              <a:rPr lang="en-US" dirty="0">
                <a:solidFill>
                  <a:schemeClr val="bg1"/>
                </a:solidFill>
              </a:rPr>
              <a:t>Example Syllabi on Writing Program Website</a:t>
            </a:r>
          </a:p>
        </p:txBody>
      </p:sp>
      <p:sp>
        <p:nvSpPr>
          <p:cNvPr id="3" name="Content Placeholder 2"/>
          <p:cNvSpPr>
            <a:spLocks noGrp="1"/>
          </p:cNvSpPr>
          <p:nvPr>
            <p:ph sz="half" idx="1"/>
          </p:nvPr>
        </p:nvSpPr>
        <p:spPr>
          <a:xfrm>
            <a:off x="838200" y="1825625"/>
            <a:ext cx="5181600" cy="4788930"/>
          </a:xfrm>
          <a:solidFill>
            <a:schemeClr val="accent1">
              <a:lumMod val="20000"/>
              <a:lumOff val="80000"/>
            </a:schemeClr>
          </a:solidFill>
        </p:spPr>
        <p:txBody>
          <a:bodyPr>
            <a:noAutofit/>
          </a:bodyPr>
          <a:lstStyle/>
          <a:p>
            <a:pPr marL="0" indent="0">
              <a:buNone/>
            </a:pPr>
            <a:endParaRPr lang="en-US" sz="800" dirty="0"/>
          </a:p>
          <a:p>
            <a:pPr marL="0" indent="0">
              <a:buNone/>
            </a:pPr>
            <a:endParaRPr lang="en-US" sz="1200" dirty="0"/>
          </a:p>
          <a:p>
            <a:pPr marL="0" indent="0">
              <a:buNone/>
            </a:pPr>
            <a:r>
              <a:rPr lang="en-US" dirty="0"/>
              <a:t>From Science </a:t>
            </a:r>
            <a:r>
              <a:rPr lang="en-US"/>
              <a:t>and Italian</a:t>
            </a:r>
            <a:endParaRPr lang="en-US" dirty="0"/>
          </a:p>
          <a:p>
            <a:pPr algn="l">
              <a:buFont typeface="Arial" panose="020B0604020202020204" pitchFamily="34" charset="0"/>
              <a:buChar char="•"/>
            </a:pPr>
            <a:endParaRPr lang="en-US" b="0" i="0" u="sng" dirty="0">
              <a:solidFill>
                <a:srgbClr val="006FA6"/>
              </a:solidFill>
              <a:effectLst/>
              <a:latin typeface="Noto Sans" panose="020B0502040504020204" pitchFamily="34" charset="0"/>
              <a:hlinkClick r:id="rId3"/>
            </a:endParaRPr>
          </a:p>
          <a:p>
            <a:pPr algn="l">
              <a:buFont typeface="Arial" panose="020B0604020202020204" pitchFamily="34" charset="0"/>
              <a:buChar char="•"/>
            </a:pPr>
            <a:r>
              <a:rPr lang="en-US" b="0" i="0" u="sng" dirty="0">
                <a:solidFill>
                  <a:srgbClr val="006FA6"/>
                </a:solidFill>
                <a:effectLst/>
                <a:latin typeface="Noto Sans" panose="020B0502040504020204" pitchFamily="34" charset="0"/>
                <a:hlinkClick r:id="rId3"/>
              </a:rPr>
              <a:t>ENVS 255WR: Environmental Communication</a:t>
            </a:r>
            <a:endParaRPr lang="en-US" b="0" i="0" u="sng" dirty="0">
              <a:solidFill>
                <a:srgbClr val="006FA6"/>
              </a:solidFill>
              <a:effectLst/>
              <a:latin typeface="Noto Sans" panose="020B0502040504020204" pitchFamily="34" charset="0"/>
            </a:endParaRPr>
          </a:p>
          <a:p>
            <a:pPr marL="0" indent="0" algn="l">
              <a:buNone/>
            </a:pPr>
            <a:endParaRPr lang="en-US" b="0" i="0" dirty="0">
              <a:solidFill>
                <a:srgbClr val="101820"/>
              </a:solidFill>
              <a:effectLst/>
              <a:latin typeface="Noto Sans" panose="020B0502040504020204" pitchFamily="34" charset="0"/>
            </a:endParaRPr>
          </a:p>
          <a:p>
            <a:pPr algn="l">
              <a:buFont typeface="Arial" panose="020B0604020202020204" pitchFamily="34" charset="0"/>
              <a:buChar char="•"/>
            </a:pPr>
            <a:r>
              <a:rPr lang="en-US" b="0" i="0" u="sng" dirty="0">
                <a:solidFill>
                  <a:srgbClr val="006FA6"/>
                </a:solidFill>
                <a:effectLst/>
                <a:latin typeface="Noto Sans" panose="020B0502040504020204" pitchFamily="34" charset="0"/>
                <a:hlinkClick r:id="rId4"/>
              </a:rPr>
              <a:t>Italian 375W: Social Justice in Italy and Beyond</a:t>
            </a:r>
            <a:endParaRPr lang="en-US" b="0" i="0" dirty="0">
              <a:solidFill>
                <a:srgbClr val="101820"/>
              </a:solidFill>
              <a:effectLst/>
              <a:latin typeface="Noto Sans" panose="020B0502040504020204" pitchFamily="34" charset="0"/>
            </a:endParaRPr>
          </a:p>
        </p:txBody>
      </p:sp>
      <p:sp>
        <p:nvSpPr>
          <p:cNvPr id="4" name="Content Placeholder 3"/>
          <p:cNvSpPr>
            <a:spLocks noGrp="1"/>
          </p:cNvSpPr>
          <p:nvPr>
            <p:ph sz="half" idx="2"/>
          </p:nvPr>
        </p:nvSpPr>
        <p:spPr>
          <a:xfrm>
            <a:off x="6172200" y="1825624"/>
            <a:ext cx="5181600" cy="4788931"/>
          </a:xfrm>
          <a:solidFill>
            <a:schemeClr val="accent4">
              <a:lumMod val="20000"/>
              <a:lumOff val="80000"/>
            </a:schemeClr>
          </a:solidFill>
        </p:spPr>
        <p:txBody>
          <a:bodyPr>
            <a:normAutofit lnSpcReduction="10000"/>
          </a:bodyPr>
          <a:lstStyle/>
          <a:p>
            <a:pPr marL="0" indent="0">
              <a:buNone/>
            </a:pPr>
            <a:endParaRPr lang="en-US" dirty="0"/>
          </a:p>
          <a:p>
            <a:pPr marL="0" indent="0">
              <a:buNone/>
            </a:pPr>
            <a:r>
              <a:rPr lang="en-US" dirty="0"/>
              <a:t>From the Writing Program</a:t>
            </a:r>
          </a:p>
          <a:p>
            <a:pPr marL="0" indent="0">
              <a:buNone/>
            </a:pPr>
            <a:endParaRPr lang="en-US" sz="1100" dirty="0"/>
          </a:p>
          <a:p>
            <a:pPr algn="l">
              <a:buFont typeface="Arial" panose="020B0604020202020204" pitchFamily="34" charset="0"/>
              <a:buChar char="•"/>
            </a:pPr>
            <a:endParaRPr lang="en-US" sz="1200" b="0" i="0" u="sng" dirty="0">
              <a:solidFill>
                <a:srgbClr val="006FA6"/>
              </a:solidFill>
              <a:effectLst/>
              <a:latin typeface="Noto Sans" panose="020B0502040504020204" pitchFamily="34" charset="0"/>
              <a:hlinkClick r:id="rId5"/>
            </a:endParaRPr>
          </a:p>
          <a:p>
            <a:pPr algn="l">
              <a:buFont typeface="Arial" panose="020B0604020202020204" pitchFamily="34" charset="0"/>
              <a:buChar char="•"/>
            </a:pPr>
            <a:r>
              <a:rPr lang="en-US" b="0" i="0" u="sng" dirty="0">
                <a:solidFill>
                  <a:srgbClr val="006FA6"/>
                </a:solidFill>
                <a:effectLst/>
                <a:latin typeface="Noto Sans" panose="020B0502040504020204" pitchFamily="34" charset="0"/>
                <a:hlinkClick r:id="rId5"/>
              </a:rPr>
              <a:t>ENGRD 224W: Oral Communication</a:t>
            </a:r>
            <a:endParaRPr lang="en-US" b="0" i="0" u="sng" dirty="0">
              <a:solidFill>
                <a:srgbClr val="006FA6"/>
              </a:solidFill>
              <a:effectLst/>
              <a:latin typeface="Noto Sans" panose="020B0502040504020204" pitchFamily="34" charset="0"/>
            </a:endParaRPr>
          </a:p>
          <a:p>
            <a:pPr marL="0" indent="0" algn="l">
              <a:buNone/>
            </a:pPr>
            <a:endParaRPr lang="en-US" b="0" i="0" dirty="0">
              <a:solidFill>
                <a:srgbClr val="101820"/>
              </a:solidFill>
              <a:effectLst/>
              <a:latin typeface="Noto Sans" panose="020B0502040504020204" pitchFamily="34" charset="0"/>
            </a:endParaRPr>
          </a:p>
          <a:p>
            <a:pPr algn="l">
              <a:buFont typeface="Arial" panose="020B0604020202020204" pitchFamily="34" charset="0"/>
              <a:buChar char="•"/>
            </a:pPr>
            <a:r>
              <a:rPr lang="en-US" b="0" i="0" u="sng" dirty="0">
                <a:solidFill>
                  <a:srgbClr val="006FA6"/>
                </a:solidFill>
                <a:effectLst/>
                <a:latin typeface="Noto Sans" panose="020B0502040504020204" pitchFamily="34" charset="0"/>
                <a:hlinkClick r:id="rId6"/>
              </a:rPr>
              <a:t>ENGRD 230W: Professional Writing</a:t>
            </a:r>
            <a:endParaRPr lang="en-US" b="0" i="0" u="sng" dirty="0">
              <a:solidFill>
                <a:srgbClr val="006FA6"/>
              </a:solidFill>
              <a:effectLst/>
              <a:latin typeface="Noto Sans" panose="020B0502040504020204" pitchFamily="34" charset="0"/>
            </a:endParaRPr>
          </a:p>
          <a:p>
            <a:pPr algn="l">
              <a:buFont typeface="Arial" panose="020B0604020202020204" pitchFamily="34" charset="0"/>
              <a:buChar char="•"/>
            </a:pPr>
            <a:endParaRPr lang="en-US" u="sng" dirty="0">
              <a:solidFill>
                <a:srgbClr val="006FA6"/>
              </a:solidFill>
              <a:latin typeface="Noto Sans" panose="020B0502040504020204" pitchFamily="34" charset="0"/>
            </a:endParaRPr>
          </a:p>
          <a:p>
            <a:pPr marL="0" indent="0" algn="l">
              <a:buNone/>
            </a:pPr>
            <a:r>
              <a:rPr lang="en-US" sz="1200" b="0" i="0" dirty="0">
                <a:solidFill>
                  <a:srgbClr val="101820"/>
                </a:solidFill>
                <a:effectLst/>
                <a:latin typeface="Noto Sans" panose="020B0502040504020204" pitchFamily="34" charset="0"/>
                <a:hlinkClick r:id="rId7"/>
              </a:rPr>
              <a:t>https://writingprogram.emory.edu/continuing-writing/sample-syllabi.html</a:t>
            </a:r>
            <a:r>
              <a:rPr lang="en-US" sz="1200" b="0" i="0" dirty="0">
                <a:solidFill>
                  <a:srgbClr val="101820"/>
                </a:solidFill>
                <a:effectLst/>
                <a:latin typeface="Noto Sans" panose="020B0502040504020204" pitchFamily="34" charset="0"/>
              </a:rPr>
              <a:t> </a:t>
            </a:r>
          </a:p>
        </p:txBody>
      </p:sp>
      <p:cxnSp>
        <p:nvCxnSpPr>
          <p:cNvPr id="6" name="Straight Connector 5"/>
          <p:cNvCxnSpPr/>
          <p:nvPr/>
        </p:nvCxnSpPr>
        <p:spPr>
          <a:xfrm>
            <a:off x="987357" y="2923477"/>
            <a:ext cx="4883285" cy="972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6329421" y="2904022"/>
            <a:ext cx="4688732" cy="1945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4619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75000"/>
            </a:schemeClr>
          </a:solidFill>
        </p:spPr>
        <p:txBody>
          <a:bodyPr/>
          <a:lstStyle/>
          <a:p>
            <a:r>
              <a:rPr lang="en-US" dirty="0">
                <a:solidFill>
                  <a:schemeClr val="bg1"/>
                </a:solidFill>
              </a:rPr>
              <a:t>Works Consulted</a:t>
            </a:r>
          </a:p>
        </p:txBody>
      </p:sp>
      <p:sp>
        <p:nvSpPr>
          <p:cNvPr id="3" name="Content Placeholder 2"/>
          <p:cNvSpPr>
            <a:spLocks noGrp="1"/>
          </p:cNvSpPr>
          <p:nvPr>
            <p:ph idx="1"/>
          </p:nvPr>
        </p:nvSpPr>
        <p:spPr/>
        <p:txBody>
          <a:bodyPr>
            <a:normAutofit/>
          </a:bodyPr>
          <a:lstStyle/>
          <a:p>
            <a:r>
              <a:rPr lang="en-US" sz="2400" dirty="0"/>
              <a:t>Wiggins, Grant, and Jay </a:t>
            </a:r>
            <a:r>
              <a:rPr lang="en-US" sz="2400" dirty="0" err="1"/>
              <a:t>McTighe</a:t>
            </a:r>
            <a:r>
              <a:rPr lang="en-US" sz="2400" dirty="0"/>
              <a:t>. </a:t>
            </a:r>
            <a:r>
              <a:rPr lang="en-US" sz="2400" i="1" dirty="0"/>
              <a:t>Understanding by Design</a:t>
            </a:r>
            <a:r>
              <a:rPr lang="en-US" sz="2400" dirty="0"/>
              <a:t>. Expanded 2</a:t>
            </a:r>
            <a:r>
              <a:rPr lang="en-US" sz="2400" baseline="30000" dirty="0"/>
              <a:t>nd</a:t>
            </a:r>
            <a:r>
              <a:rPr lang="en-US" sz="2400" dirty="0"/>
              <a:t> Ed. Pearson, 2005.  “What is Backward Design” available on webpage at </a:t>
            </a:r>
            <a:r>
              <a:rPr lang="en-US" sz="2400" dirty="0">
                <a:hlinkClick r:id="rId3"/>
              </a:rPr>
              <a:t>https://www.fitnyc.edu/files/pdfs/Backward_design.pdf</a:t>
            </a:r>
            <a:r>
              <a:rPr lang="en-US" sz="2400" dirty="0"/>
              <a:t>.</a:t>
            </a:r>
          </a:p>
          <a:p>
            <a:pPr marL="0" indent="0">
              <a:buNone/>
            </a:pPr>
            <a:endParaRPr lang="en-US" sz="2400" dirty="0"/>
          </a:p>
          <a:p>
            <a:r>
              <a:rPr lang="en-US" sz="2400" dirty="0"/>
              <a:t>  Gottschalk, Katherine and Keith </a:t>
            </a:r>
            <a:r>
              <a:rPr lang="en-US" sz="2400" dirty="0" err="1"/>
              <a:t>Hjortshoj</a:t>
            </a:r>
            <a:r>
              <a:rPr lang="en-US" sz="2400" dirty="0"/>
              <a:t>. </a:t>
            </a:r>
            <a:r>
              <a:rPr lang="en-US" sz="2400" i="1" dirty="0"/>
              <a:t>The Elements of Teaching Writing: A Resource for Instructors in All Disciplines</a:t>
            </a:r>
            <a:r>
              <a:rPr lang="en-US" sz="2400" dirty="0"/>
              <a:t>. Boston, MA: Bedford, 2004.</a:t>
            </a:r>
          </a:p>
          <a:p>
            <a:pPr marL="0" indent="0">
              <a:buNone/>
            </a:pPr>
            <a:endParaRPr lang="en-US" sz="2400" dirty="0"/>
          </a:p>
          <a:p>
            <a:r>
              <a:rPr lang="en-US" sz="2400" dirty="0"/>
              <a:t>Thaiss, Chris and Terry Myers </a:t>
            </a:r>
            <a:r>
              <a:rPr lang="en-US" sz="2400" dirty="0" err="1"/>
              <a:t>Zawacki</a:t>
            </a:r>
            <a:r>
              <a:rPr lang="en-US" sz="2400" dirty="0"/>
              <a:t>. </a:t>
            </a:r>
            <a:r>
              <a:rPr lang="en-US" sz="2400" i="1" dirty="0"/>
              <a:t>Engaged Writers, Dynamic Disciplines: Research on the Academic Writing Life</a:t>
            </a:r>
            <a:r>
              <a:rPr lang="en-US" sz="2400" dirty="0"/>
              <a:t>. Portsmouth, NH: Boynton/Cook. 2006.</a:t>
            </a:r>
          </a:p>
        </p:txBody>
      </p:sp>
    </p:spTree>
    <p:extLst>
      <p:ext uri="{BB962C8B-B14F-4D97-AF65-F5344CB8AC3E}">
        <p14:creationId xmlns:p14="http://schemas.microsoft.com/office/powerpoint/2010/main" val="2671152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75000"/>
            </a:schemeClr>
          </a:solidFill>
          <a:ln w="38100">
            <a:solidFill>
              <a:schemeClr val="tx1"/>
            </a:solidFill>
          </a:ln>
        </p:spPr>
        <p:txBody>
          <a:bodyPr/>
          <a:lstStyle/>
          <a:p>
            <a:r>
              <a:rPr lang="en-US" dirty="0">
                <a:solidFill>
                  <a:schemeClr val="bg1"/>
                </a:solidFill>
              </a:rPr>
              <a:t>Continuing</a:t>
            </a:r>
            <a:r>
              <a:rPr lang="en-US" dirty="0"/>
              <a:t> </a:t>
            </a:r>
            <a:r>
              <a:rPr lang="en-US" dirty="0">
                <a:solidFill>
                  <a:schemeClr val="bg1"/>
                </a:solidFill>
              </a:rPr>
              <a:t>Communication @ Emory</a:t>
            </a:r>
          </a:p>
        </p:txBody>
      </p:sp>
      <p:sp>
        <p:nvSpPr>
          <p:cNvPr id="3" name="Content Placeholder 2"/>
          <p:cNvSpPr>
            <a:spLocks noGrp="1"/>
          </p:cNvSpPr>
          <p:nvPr>
            <p:ph idx="1"/>
          </p:nvPr>
        </p:nvSpPr>
        <p:spPr>
          <a:xfrm>
            <a:off x="391885" y="1828800"/>
            <a:ext cx="11400311" cy="5029200"/>
          </a:xfrm>
        </p:spPr>
        <p:txBody>
          <a:bodyPr>
            <a:normAutofit/>
          </a:bodyPr>
          <a:lstStyle/>
          <a:p>
            <a:pPr marL="0" indent="0" algn="l">
              <a:buNone/>
            </a:pPr>
            <a:r>
              <a:rPr lang="en-US" sz="2600" b="0" i="0" dirty="0">
                <a:solidFill>
                  <a:srgbClr val="101820"/>
                </a:solidFill>
                <a:effectLst/>
                <a:latin typeface="Noto Sans" panose="020B0502040504020204" pitchFamily="34" charset="0"/>
              </a:rPr>
              <a:t>The Continuing Communication requirement moves students from broad and integrative understandings of writing, speaking, and other forms of communication of ideas and knowledge to a </a:t>
            </a:r>
            <a:r>
              <a:rPr lang="en-US" sz="2600" b="0" i="0" dirty="0">
                <a:solidFill>
                  <a:srgbClr val="0070C0"/>
                </a:solidFill>
                <a:effectLst/>
                <a:latin typeface="Noto Sans" panose="020B0502040504020204" pitchFamily="34" charset="0"/>
              </a:rPr>
              <a:t>deeper understanding of communication within a specific content area or discipline.</a:t>
            </a:r>
            <a:endParaRPr lang="en-US" sz="2600" b="0" i="0" dirty="0">
              <a:solidFill>
                <a:srgbClr val="101820"/>
              </a:solidFill>
              <a:effectLst/>
              <a:latin typeface="Noto Sans" panose="020B0502040504020204" pitchFamily="34" charset="0"/>
            </a:endParaRPr>
          </a:p>
          <a:p>
            <a:pPr marL="0" indent="0" algn="l">
              <a:buNone/>
            </a:pPr>
            <a:r>
              <a:rPr lang="en-US" sz="2600" b="0" i="0" dirty="0">
                <a:solidFill>
                  <a:srgbClr val="101820"/>
                </a:solidFill>
                <a:effectLst/>
                <a:latin typeface="Noto Sans" panose="020B0502040504020204" pitchFamily="34" charset="0"/>
              </a:rPr>
              <a:t>Continuing Communication courses require that students use communication as a form of inquiry, invention, and reflection. Communication is a </a:t>
            </a:r>
            <a:r>
              <a:rPr lang="en-US" sz="2600" b="0" i="0" dirty="0">
                <a:solidFill>
                  <a:srgbClr val="0070C0"/>
                </a:solidFill>
                <a:effectLst/>
                <a:latin typeface="Noto Sans" panose="020B0502040504020204" pitchFamily="34" charset="0"/>
              </a:rPr>
              <a:t>central focus of the course </a:t>
            </a:r>
            <a:r>
              <a:rPr lang="en-US" sz="2600" b="0" i="0" dirty="0">
                <a:solidFill>
                  <a:srgbClr val="101820"/>
                </a:solidFill>
                <a:effectLst/>
                <a:latin typeface="Noto Sans" panose="020B0502040504020204" pitchFamily="34" charset="0"/>
              </a:rPr>
              <a:t>as demonstrated by the course assignments, which must reflect at least two different genres or modes of communication. Continuing Communication courses also focus on the process of communicating by incorporating approaches such as scaffolding, revision, reflection, and frequent feedback. </a:t>
            </a:r>
          </a:p>
          <a:p>
            <a:pPr marL="0" indent="0">
              <a:buNone/>
            </a:pPr>
            <a:r>
              <a:rPr lang="en-US" sz="1300" dirty="0">
                <a:hlinkClick r:id="rId3"/>
              </a:rPr>
              <a:t>https://secure.web.emory.edu/college/senate/committees/curriculum-assessment-and-educational-policy/satisfying-communication-requirement-guidelines.html</a:t>
            </a:r>
            <a:r>
              <a:rPr lang="en-US" sz="1300" dirty="0"/>
              <a:t> </a:t>
            </a:r>
          </a:p>
        </p:txBody>
      </p:sp>
    </p:spTree>
    <p:extLst>
      <p:ext uri="{BB962C8B-B14F-4D97-AF65-F5344CB8AC3E}">
        <p14:creationId xmlns:p14="http://schemas.microsoft.com/office/powerpoint/2010/main" val="3591426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380" y="481261"/>
            <a:ext cx="1292662" cy="6096000"/>
          </a:xfrm>
          <a:solidFill>
            <a:schemeClr val="accent5">
              <a:lumMod val="75000"/>
            </a:schemeClr>
          </a:solidFill>
          <a:ln w="38100">
            <a:solidFill>
              <a:schemeClr val="tx1"/>
            </a:solidFill>
          </a:ln>
        </p:spPr>
        <p:txBody>
          <a:bodyPr>
            <a:normAutofit/>
          </a:bodyPr>
          <a:lstStyle/>
          <a:p>
            <a:r>
              <a:rPr lang="en-US" sz="2200" dirty="0">
                <a:solidFill>
                  <a:schemeClr val="bg1"/>
                </a:solidFill>
                <a:hlinkClick r:id="rId3"/>
              </a:rPr>
              <a:t>/</a:t>
            </a:r>
            <a:endParaRPr lang="en-US" sz="2200" dirty="0">
              <a:solidFill>
                <a:schemeClr val="bg1"/>
              </a:solidFill>
            </a:endParaRPr>
          </a:p>
        </p:txBody>
      </p:sp>
      <p:sp>
        <p:nvSpPr>
          <p:cNvPr id="3" name="Content Placeholder 2"/>
          <p:cNvSpPr>
            <a:spLocks noGrp="1"/>
          </p:cNvSpPr>
          <p:nvPr>
            <p:ph idx="1"/>
          </p:nvPr>
        </p:nvSpPr>
        <p:spPr>
          <a:xfrm>
            <a:off x="2342146" y="802105"/>
            <a:ext cx="9141293" cy="5550569"/>
          </a:xfrm>
        </p:spPr>
        <p:txBody>
          <a:bodyPr>
            <a:normAutofit/>
          </a:bodyPr>
          <a:lstStyle/>
          <a:p>
            <a:pPr marL="0" indent="0">
              <a:buNone/>
            </a:pPr>
            <a:endParaRPr lang="en-US" sz="6000" dirty="0"/>
          </a:p>
          <a:p>
            <a:pPr marL="0" indent="0">
              <a:buNone/>
            </a:pPr>
            <a:r>
              <a:rPr lang="en-US" sz="4000" dirty="0"/>
              <a:t>What is the importance of communication in your discipline?</a:t>
            </a:r>
          </a:p>
          <a:p>
            <a:pPr marL="0" indent="0">
              <a:buNone/>
            </a:pPr>
            <a:endParaRPr lang="en-US" dirty="0"/>
          </a:p>
          <a:p>
            <a:pPr marL="0" indent="0">
              <a:buNone/>
            </a:pPr>
            <a:endParaRPr lang="en-US" u="sng" dirty="0"/>
          </a:p>
          <a:p>
            <a:pPr marL="0" indent="0">
              <a:buNone/>
            </a:pPr>
            <a:r>
              <a:rPr lang="en-US" sz="4000" dirty="0"/>
              <a:t>Why are </a:t>
            </a:r>
            <a:r>
              <a:rPr lang="en-US" sz="4000" u="sng" dirty="0"/>
              <a:t>you </a:t>
            </a:r>
            <a:r>
              <a:rPr lang="en-US" sz="4000" dirty="0"/>
              <a:t>a good person to teach communication in your field?</a:t>
            </a:r>
          </a:p>
          <a:p>
            <a:pPr marL="0" indent="0">
              <a:buNone/>
            </a:pPr>
            <a:endParaRPr lang="en-US" sz="1300" dirty="0"/>
          </a:p>
        </p:txBody>
      </p:sp>
      <p:sp>
        <p:nvSpPr>
          <p:cNvPr id="4" name="Rectangle 3"/>
          <p:cNvSpPr/>
          <p:nvPr/>
        </p:nvSpPr>
        <p:spPr>
          <a:xfrm rot="16200000">
            <a:off x="-1406009" y="1653386"/>
            <a:ext cx="5245771" cy="1938992"/>
          </a:xfrm>
          <a:prstGeom prst="rect">
            <a:avLst/>
          </a:prstGeom>
        </p:spPr>
        <p:txBody>
          <a:bodyPr wrap="square">
            <a:spAutoFit/>
          </a:bodyPr>
          <a:lstStyle/>
          <a:p>
            <a:r>
              <a:rPr lang="en-US" sz="6000" dirty="0">
                <a:solidFill>
                  <a:schemeClr val="bg1"/>
                </a:solidFill>
              </a:rPr>
              <a:t>Important</a:t>
            </a:r>
            <a:br>
              <a:rPr lang="en-US" sz="6000" dirty="0">
                <a:solidFill>
                  <a:schemeClr val="bg1"/>
                </a:solidFill>
              </a:rPr>
            </a:br>
            <a:endParaRPr lang="en-US" sz="6000" dirty="0"/>
          </a:p>
        </p:txBody>
      </p:sp>
    </p:spTree>
    <p:extLst>
      <p:ext uri="{BB962C8B-B14F-4D97-AF65-F5344CB8AC3E}">
        <p14:creationId xmlns:p14="http://schemas.microsoft.com/office/powerpoint/2010/main" val="324255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8547"/>
            <a:ext cx="10515600" cy="1482141"/>
          </a:xfrm>
          <a:solidFill>
            <a:schemeClr val="accent5">
              <a:lumMod val="75000"/>
            </a:schemeClr>
          </a:solidFill>
          <a:ln w="38100">
            <a:solidFill>
              <a:schemeClr val="tx1"/>
            </a:solidFill>
          </a:ln>
        </p:spPr>
        <p:txBody>
          <a:bodyPr>
            <a:normAutofit fontScale="90000"/>
          </a:bodyPr>
          <a:lstStyle/>
          <a:p>
            <a:r>
              <a:rPr lang="en-US" sz="5400" dirty="0">
                <a:solidFill>
                  <a:schemeClr val="bg1"/>
                </a:solidFill>
              </a:rPr>
              <a:t>Continuing</a:t>
            </a:r>
            <a:r>
              <a:rPr lang="en-US" sz="5400" dirty="0"/>
              <a:t> </a:t>
            </a:r>
            <a:r>
              <a:rPr lang="en-US" sz="5400" dirty="0">
                <a:solidFill>
                  <a:schemeClr val="bg1"/>
                </a:solidFill>
              </a:rPr>
              <a:t>Communication @ Emory</a:t>
            </a:r>
            <a:br>
              <a:rPr lang="en-US" dirty="0">
                <a:solidFill>
                  <a:schemeClr val="bg1"/>
                </a:solidFill>
              </a:rPr>
            </a:br>
            <a:r>
              <a:rPr lang="en-US" sz="2200" dirty="0">
                <a:solidFill>
                  <a:schemeClr val="bg1"/>
                </a:solidFill>
              </a:rPr>
              <a:t>Summary of facts from </a:t>
            </a:r>
            <a:r>
              <a:rPr lang="en-US" sz="1800" dirty="0">
                <a:ln>
                  <a:solidFill>
                    <a:schemeClr val="bg1"/>
                  </a:solidFill>
                </a:ln>
                <a:solidFill>
                  <a:schemeClr val="bg1"/>
                </a:solidFill>
                <a:hlinkClick r:id="rId3"/>
              </a:rPr>
              <a:t>https://secure.web.emory.edu/college/senate/committees/curriculum-assessment-and-educational-policy/satisfying-communication-requirement-guidelines.html</a:t>
            </a:r>
            <a:r>
              <a:rPr lang="en-US" sz="1800" dirty="0">
                <a:ln>
                  <a:solidFill>
                    <a:schemeClr val="bg1"/>
                  </a:solidFill>
                </a:ln>
                <a:solidFill>
                  <a:schemeClr val="bg1"/>
                </a:solidFill>
              </a:rPr>
              <a:t> </a:t>
            </a:r>
            <a:br>
              <a:rPr lang="en-US" sz="2200" dirty="0">
                <a:ln>
                  <a:solidFill>
                    <a:schemeClr val="bg1"/>
                  </a:solidFill>
                </a:ln>
                <a:solidFill>
                  <a:schemeClr val="bg1"/>
                </a:solidFill>
              </a:rPr>
            </a:br>
            <a:endParaRPr lang="en-US" sz="2200" dirty="0">
              <a:ln>
                <a:solidFill>
                  <a:schemeClr val="bg1"/>
                </a:solidFill>
              </a:ln>
              <a:solidFill>
                <a:schemeClr val="bg1"/>
              </a:solidFill>
            </a:endParaRPr>
          </a:p>
        </p:txBody>
      </p:sp>
      <p:sp>
        <p:nvSpPr>
          <p:cNvPr id="3" name="Content Placeholder 2"/>
          <p:cNvSpPr>
            <a:spLocks noGrp="1"/>
          </p:cNvSpPr>
          <p:nvPr>
            <p:ph idx="1"/>
          </p:nvPr>
        </p:nvSpPr>
        <p:spPr>
          <a:xfrm>
            <a:off x="838200" y="1844842"/>
            <a:ext cx="10515600" cy="5256602"/>
          </a:xfrm>
        </p:spPr>
        <p:txBody>
          <a:bodyPr>
            <a:normAutofit/>
          </a:bodyPr>
          <a:lstStyle/>
          <a:p>
            <a:pPr>
              <a:lnSpc>
                <a:spcPct val="115000"/>
              </a:lnSpc>
              <a:spcBef>
                <a:spcPts val="0"/>
              </a:spcBef>
            </a:pPr>
            <a:r>
              <a:rPr lang="en-US" sz="2400" dirty="0">
                <a:effectLst/>
                <a:latin typeface="Times New Roman" panose="02020603050405020304" pitchFamily="18" charset="0"/>
                <a:ea typeface="Times New Roman" panose="02020603050405020304" pitchFamily="18" charset="0"/>
              </a:rPr>
              <a:t> Continuing Communication Student Learning Outcomes. One required and choice of another from list</a:t>
            </a:r>
            <a:endParaRPr lang="en-US" sz="2400" dirty="0">
              <a:effectLst/>
              <a:latin typeface="Arial" panose="020B0604020202020204" pitchFamily="34" charset="0"/>
              <a:ea typeface="Arial" panose="020B0604020202020204" pitchFamily="34" charset="0"/>
            </a:endParaRPr>
          </a:p>
          <a:p>
            <a:pPr>
              <a:lnSpc>
                <a:spcPct val="115000"/>
              </a:lnSpc>
              <a:spcBef>
                <a:spcPts val="0"/>
              </a:spcBef>
            </a:pPr>
            <a:r>
              <a:rPr lang="en-US" sz="2400" dirty="0">
                <a:effectLst/>
                <a:latin typeface="Times New Roman" panose="02020603050405020304" pitchFamily="18" charset="0"/>
                <a:ea typeface="Times New Roman" panose="02020603050405020304" pitchFamily="18" charset="0"/>
              </a:rPr>
              <a:t> Teach Communication as a process using scaffolding, feedback and revision, and</a:t>
            </a:r>
          </a:p>
          <a:p>
            <a:pPr marL="0" indent="0">
              <a:lnSpc>
                <a:spcPct val="115000"/>
              </a:lnSpc>
              <a:spcBef>
                <a:spcPts val="0"/>
              </a:spcBef>
              <a:buNone/>
            </a:pPr>
            <a:r>
              <a:rPr lang="en-US" sz="2400" dirty="0">
                <a:effectLst/>
                <a:latin typeface="Times New Roman" panose="02020603050405020304" pitchFamily="18" charset="0"/>
                <a:ea typeface="Times New Roman" panose="02020603050405020304" pitchFamily="18" charset="0"/>
              </a:rPr>
              <a:t>     reflection</a:t>
            </a:r>
            <a:endParaRPr lang="en-US" sz="2400" dirty="0">
              <a:effectLst/>
              <a:latin typeface="Arial" panose="020B0604020202020204" pitchFamily="34" charset="0"/>
              <a:ea typeface="Arial" panose="020B0604020202020204" pitchFamily="34" charset="0"/>
            </a:endParaRPr>
          </a:p>
          <a:p>
            <a:pPr>
              <a:lnSpc>
                <a:spcPct val="115000"/>
              </a:lnSpc>
              <a:spcBef>
                <a:spcPts val="0"/>
              </a:spcBef>
            </a:pPr>
            <a:r>
              <a:rPr lang="en-US" sz="2400" dirty="0">
                <a:effectLst/>
                <a:latin typeface="Times New Roman" panose="02020603050405020304" pitchFamily="18" charset="0"/>
                <a:ea typeface="Times New Roman" panose="02020603050405020304" pitchFamily="18" charset="0"/>
              </a:rPr>
              <a:t> Statement about the Writing Center</a:t>
            </a:r>
            <a:endParaRPr lang="en-US" sz="2400" dirty="0">
              <a:effectLst/>
              <a:latin typeface="Arial" panose="020B0604020202020204" pitchFamily="34" charset="0"/>
              <a:ea typeface="Arial" panose="020B0604020202020204" pitchFamily="34" charset="0"/>
            </a:endParaRPr>
          </a:p>
          <a:p>
            <a:pPr>
              <a:lnSpc>
                <a:spcPct val="115000"/>
              </a:lnSpc>
              <a:spcBef>
                <a:spcPts val="0"/>
              </a:spcBef>
            </a:pPr>
            <a:r>
              <a:rPr lang="en-US" sz="2400" dirty="0">
                <a:effectLst/>
                <a:latin typeface="Times New Roman" panose="02020603050405020304" pitchFamily="18" charset="0"/>
                <a:ea typeface="Times New Roman" panose="02020603050405020304" pitchFamily="18" charset="0"/>
              </a:rPr>
              <a:t> Communication assignments that are just not tacked on but are integral to course </a:t>
            </a:r>
          </a:p>
          <a:p>
            <a:pPr marL="0" indent="0">
              <a:lnSpc>
                <a:spcPct val="115000"/>
              </a:lnSpc>
              <a:spcBef>
                <a:spcPts val="0"/>
              </a:spcBef>
              <a:buNone/>
            </a:pPr>
            <a:r>
              <a:rPr lang="en-US" sz="2400" dirty="0">
                <a:effectLst/>
                <a:latin typeface="Times New Roman" panose="02020603050405020304" pitchFamily="18" charset="0"/>
                <a:ea typeface="Times New Roman" panose="02020603050405020304" pitchFamily="18" charset="0"/>
              </a:rPr>
              <a:t>	~Communication learning is included in the course description. </a:t>
            </a:r>
            <a:endParaRPr lang="en-US" sz="2400" dirty="0">
              <a:effectLst/>
              <a:latin typeface="Arial" panose="020B0604020202020204" pitchFamily="34" charset="0"/>
              <a:ea typeface="Arial" panose="020B0604020202020204" pitchFamily="34" charset="0"/>
            </a:endParaRPr>
          </a:p>
          <a:p>
            <a:pPr marL="0" indent="0">
              <a:lnSpc>
                <a:spcPct val="115000"/>
              </a:lnSpc>
              <a:spcBef>
                <a:spcPts val="0"/>
              </a:spcBef>
              <a:buNone/>
            </a:pPr>
            <a:r>
              <a:rPr lang="en-US" sz="2400" dirty="0">
                <a:effectLst/>
                <a:latin typeface="Times New Roman" panose="02020603050405020304" pitchFamily="18" charset="0"/>
                <a:ea typeface="Times New Roman" panose="02020603050405020304" pitchFamily="18" charset="0"/>
                <a:cs typeface="Noto Sans Symbols"/>
              </a:rPr>
              <a:t>	~Brief descriptions of communication-rich assignments on syllabus</a:t>
            </a:r>
          </a:p>
          <a:p>
            <a:pPr>
              <a:lnSpc>
                <a:spcPct val="115000"/>
              </a:lnSpc>
              <a:spcBef>
                <a:spcPts val="0"/>
              </a:spcBef>
            </a:pPr>
            <a:r>
              <a:rPr lang="en-US" sz="2400" dirty="0">
                <a:effectLst/>
                <a:latin typeface="Times New Roman" panose="02020603050405020304" pitchFamily="18" charset="0"/>
                <a:ea typeface="Times New Roman" panose="02020603050405020304" pitchFamily="18" charset="0"/>
                <a:cs typeface="Noto Sans Symbols"/>
              </a:rPr>
              <a:t> At minimum, </a:t>
            </a:r>
            <a:r>
              <a:rPr lang="en-US" sz="2400" b="1" dirty="0">
                <a:effectLst/>
                <a:latin typeface="Times New Roman" panose="02020603050405020304" pitchFamily="18" charset="0"/>
                <a:ea typeface="Times New Roman" panose="02020603050405020304" pitchFamily="18" charset="0"/>
                <a:cs typeface="Noto Sans Symbols"/>
              </a:rPr>
              <a:t>two different modes or genres of communication</a:t>
            </a:r>
            <a:r>
              <a:rPr lang="en-US" sz="2400" dirty="0">
                <a:effectLst/>
                <a:latin typeface="Times New Roman" panose="02020603050405020304" pitchFamily="18" charset="0"/>
                <a:ea typeface="Times New Roman" panose="02020603050405020304" pitchFamily="18" charset="0"/>
                <a:cs typeface="Noto Sans Symbols"/>
              </a:rPr>
              <a:t> </a:t>
            </a:r>
          </a:p>
          <a:p>
            <a:pPr>
              <a:lnSpc>
                <a:spcPct val="115000"/>
              </a:lnSpc>
              <a:spcBef>
                <a:spcPts val="0"/>
              </a:spcBef>
            </a:pPr>
            <a:r>
              <a:rPr lang="en-US" sz="2400" dirty="0">
                <a:latin typeface="Times New Roman" panose="02020603050405020304" pitchFamily="18" charset="0"/>
                <a:ea typeface="Times New Roman" panose="02020603050405020304" pitchFamily="18" charset="0"/>
                <a:cs typeface="Noto Sans Symbols"/>
              </a:rPr>
              <a:t>A</a:t>
            </a:r>
            <a:r>
              <a:rPr lang="en-US" sz="2400" dirty="0">
                <a:effectLst/>
                <a:latin typeface="Times New Roman" panose="02020603050405020304" pitchFamily="18" charset="0"/>
                <a:ea typeface="Times New Roman" panose="02020603050405020304" pitchFamily="18" charset="0"/>
                <a:cs typeface="Noto Sans Symbols"/>
              </a:rPr>
              <a:t>t minimum </a:t>
            </a:r>
            <a:r>
              <a:rPr lang="en-US" sz="2400" b="1" dirty="0">
                <a:effectLst/>
                <a:latin typeface="Times New Roman" panose="02020603050405020304" pitchFamily="18" charset="0"/>
                <a:ea typeface="Times New Roman" panose="02020603050405020304" pitchFamily="18" charset="0"/>
                <a:cs typeface="Noto Sans Symbols"/>
              </a:rPr>
              <a:t>three communication assignments</a:t>
            </a:r>
            <a:r>
              <a:rPr lang="en-US" sz="2400" dirty="0">
                <a:effectLst/>
                <a:latin typeface="Times New Roman" panose="02020603050405020304" pitchFamily="18" charset="0"/>
                <a:ea typeface="Times New Roman" panose="02020603050405020304" pitchFamily="18" charset="0"/>
                <a:cs typeface="Noto Sans Symbols"/>
              </a:rPr>
              <a:t>. </a:t>
            </a:r>
          </a:p>
          <a:p>
            <a:pPr>
              <a:lnSpc>
                <a:spcPct val="115000"/>
              </a:lnSpc>
              <a:spcBef>
                <a:spcPts val="0"/>
              </a:spcBef>
            </a:pPr>
            <a:r>
              <a:rPr lang="en-US" sz="2400" dirty="0">
                <a:effectLst/>
                <a:latin typeface="Times New Roman" panose="02020603050405020304" pitchFamily="18" charset="0"/>
                <a:ea typeface="Times New Roman" panose="02020603050405020304" pitchFamily="18" charset="0"/>
                <a:cs typeface="Noto Sans Symbols"/>
              </a:rPr>
              <a:t>Assessment of communication: assignments should comprise at least </a:t>
            </a:r>
            <a:r>
              <a:rPr lang="en-US" sz="2400" b="1" dirty="0">
                <a:effectLst/>
                <a:latin typeface="Times New Roman" panose="02020603050405020304" pitchFamily="18" charset="0"/>
                <a:ea typeface="Times New Roman" panose="02020603050405020304" pitchFamily="18" charset="0"/>
                <a:cs typeface="Noto Sans Symbols"/>
              </a:rPr>
              <a:t>40%</a:t>
            </a:r>
            <a:r>
              <a:rPr lang="en-US" sz="2400" dirty="0">
                <a:effectLst/>
                <a:latin typeface="Times New Roman" panose="02020603050405020304" pitchFamily="18" charset="0"/>
                <a:ea typeface="Times New Roman" panose="02020603050405020304" pitchFamily="18" charset="0"/>
                <a:cs typeface="Noto Sans Symbols"/>
              </a:rPr>
              <a:t> of the final grade</a:t>
            </a:r>
            <a:endParaRPr lang="en-US" sz="2400" dirty="0">
              <a:effectLst/>
              <a:latin typeface="Noto Sans Symbols"/>
              <a:ea typeface="Noto Sans Symbols"/>
              <a:cs typeface="Noto Sans Symbols"/>
            </a:endParaRPr>
          </a:p>
          <a:p>
            <a:pPr marL="0" indent="0">
              <a:buNone/>
            </a:pPr>
            <a:endParaRPr lang="en-US" dirty="0"/>
          </a:p>
          <a:p>
            <a:pPr marL="0" indent="0">
              <a:buNone/>
            </a:pPr>
            <a:endParaRPr lang="en-US" sz="1300" dirty="0"/>
          </a:p>
        </p:txBody>
      </p:sp>
    </p:spTree>
    <p:extLst>
      <p:ext uri="{BB962C8B-B14F-4D97-AF65-F5344CB8AC3E}">
        <p14:creationId xmlns:p14="http://schemas.microsoft.com/office/powerpoint/2010/main" val="1542353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75000"/>
            </a:schemeClr>
          </a:solidFill>
          <a:ln w="38100">
            <a:solidFill>
              <a:schemeClr val="tx1"/>
            </a:solidFill>
          </a:ln>
        </p:spPr>
        <p:txBody>
          <a:bodyPr/>
          <a:lstStyle/>
          <a:p>
            <a:r>
              <a:rPr lang="en-US" dirty="0">
                <a:solidFill>
                  <a:schemeClr val="bg1"/>
                </a:solidFill>
              </a:rPr>
              <a:t>Mode or Genre??</a:t>
            </a:r>
          </a:p>
        </p:txBody>
      </p:sp>
      <p:sp>
        <p:nvSpPr>
          <p:cNvPr id="3" name="Content Placeholder 2"/>
          <p:cNvSpPr>
            <a:spLocks noGrp="1"/>
          </p:cNvSpPr>
          <p:nvPr>
            <p:ph idx="1"/>
          </p:nvPr>
        </p:nvSpPr>
        <p:spPr>
          <a:xfrm>
            <a:off x="391885" y="1828800"/>
            <a:ext cx="11400311" cy="5029200"/>
          </a:xfrm>
        </p:spPr>
        <p:txBody>
          <a:bodyPr>
            <a:normAutofit/>
          </a:bodyPr>
          <a:lstStyle/>
          <a:p>
            <a:pPr marL="0" marR="0" indent="0">
              <a:spcBef>
                <a:spcPts val="0"/>
              </a:spcBef>
              <a:spcAft>
                <a:spcPts val="0"/>
              </a:spcAft>
              <a:buNone/>
            </a:pP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Understanding exactly what the two words mean is less important than understanding that our new GER wants to promote flexibility and adaptability in our students’ abilities to communicate through their assignments in classes. A class, for example, should not require three critical essays as the main work of the class. Rather, the critical essay should be accompanied in the class by other genres or modes such as a presentation, scaffolded research stages, an audio or digital project, or a digital poster, as examples. </a:t>
            </a:r>
          </a:p>
          <a:p>
            <a:pPr marL="0" marR="0">
              <a:spcBef>
                <a:spcPts val="0"/>
              </a:spcBef>
              <a:spcAft>
                <a:spcPts val="0"/>
              </a:spcAft>
            </a:pP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fontAlgn="base">
              <a:spcBef>
                <a:spcPts val="0"/>
              </a:spcBef>
              <a:spcAft>
                <a:spcPts val="0"/>
              </a:spcAft>
              <a:buNone/>
            </a:pPr>
            <a:r>
              <a:rPr lang="en-US" sz="2200" dirty="0">
                <a:solidFill>
                  <a:srgbClr val="222222"/>
                </a:solidFill>
                <a:effectLst/>
                <a:latin typeface="Times New Roman" panose="02020603050405020304" pitchFamily="18" charset="0"/>
                <a:ea typeface="Times New Roman" panose="02020603050405020304" pitchFamily="18" charset="0"/>
              </a:rPr>
              <a:t>Scholar/teachers have been urging for writing across the disciplines to think in multimodal ways, especially about having students </a:t>
            </a:r>
            <a:r>
              <a:rPr lang="en-US" sz="2200" i="1" dirty="0">
                <a:solidFill>
                  <a:srgbClr val="222222"/>
                </a:solidFill>
                <a:effectLst/>
                <a:latin typeface="Times New Roman" panose="02020603050405020304" pitchFamily="18" charset="0"/>
                <a:ea typeface="Times New Roman" panose="02020603050405020304" pitchFamily="18" charset="0"/>
              </a:rPr>
              <a:t>design</a:t>
            </a:r>
            <a:r>
              <a:rPr lang="en-US" sz="2200" dirty="0">
                <a:solidFill>
                  <a:srgbClr val="222222"/>
                </a:solidFill>
                <a:effectLst/>
                <a:latin typeface="Times New Roman" panose="02020603050405020304" pitchFamily="18" charset="0"/>
                <a:ea typeface="Times New Roman" panose="02020603050405020304" pitchFamily="18" charset="0"/>
              </a:rPr>
              <a:t> and/or </a:t>
            </a:r>
            <a:r>
              <a:rPr lang="en-US" sz="2200" i="1" dirty="0">
                <a:solidFill>
                  <a:srgbClr val="222222"/>
                </a:solidFill>
                <a:effectLst/>
                <a:latin typeface="Times New Roman" panose="02020603050405020304" pitchFamily="18" charset="0"/>
                <a:ea typeface="Times New Roman" panose="02020603050405020304" pitchFamily="18" charset="0"/>
              </a:rPr>
              <a:t>redesign</a:t>
            </a:r>
            <a:r>
              <a:rPr lang="en-US" sz="2200" dirty="0">
                <a:solidFill>
                  <a:srgbClr val="222222"/>
                </a:solidFill>
                <a:effectLst/>
                <a:latin typeface="Times New Roman" panose="02020603050405020304" pitchFamily="18" charset="0"/>
                <a:ea typeface="Times New Roman" panose="02020603050405020304" pitchFamily="18" charset="0"/>
              </a:rPr>
              <a:t> texts and not simply write them, for particular audiences in real situations and diverse cultural contexts.</a:t>
            </a:r>
            <a:endParaRPr lang="en-US" sz="2200" dirty="0">
              <a:effectLst/>
              <a:latin typeface="Times New Roman" panose="02020603050405020304" pitchFamily="18" charset="0"/>
              <a:ea typeface="Times New Roman" panose="02020603050405020304" pitchFamily="18" charset="0"/>
            </a:endParaRPr>
          </a:p>
          <a:p>
            <a:pPr marL="0" marR="0" indent="0" fontAlgn="base">
              <a:spcBef>
                <a:spcPts val="0"/>
              </a:spcBef>
              <a:spcAft>
                <a:spcPts val="0"/>
              </a:spcAft>
              <a:buNone/>
            </a:pPr>
            <a:r>
              <a:rPr lang="en-US" sz="2200" dirty="0">
                <a:solidFill>
                  <a:srgbClr val="222222"/>
                </a:solidFill>
                <a:effectLst/>
                <a:latin typeface="Times New Roman" panose="02020603050405020304" pitchFamily="18" charset="0"/>
                <a:ea typeface="Times New Roman" panose="02020603050405020304" pitchFamily="18" charset="0"/>
              </a:rPr>
              <a:t> </a:t>
            </a:r>
            <a:endParaRPr lang="en-US" sz="2200" dirty="0">
              <a:effectLst/>
              <a:latin typeface="Times New Roman" panose="02020603050405020304" pitchFamily="18" charset="0"/>
              <a:ea typeface="Times New Roman" panose="02020603050405020304" pitchFamily="18" charset="0"/>
            </a:endParaRPr>
          </a:p>
          <a:p>
            <a:pPr marL="0" marR="0" indent="0" fontAlgn="base">
              <a:spcBef>
                <a:spcPts val="0"/>
              </a:spcBef>
              <a:spcAft>
                <a:spcPts val="0"/>
              </a:spcAft>
              <a:buNone/>
            </a:pPr>
            <a:r>
              <a:rPr lang="en-US" sz="2200" dirty="0">
                <a:solidFill>
                  <a:srgbClr val="222222"/>
                </a:solidFill>
                <a:effectLst/>
                <a:latin typeface="Times New Roman" panose="02020603050405020304" pitchFamily="18" charset="0"/>
                <a:ea typeface="Times New Roman" panose="02020603050405020304" pitchFamily="18" charset="0"/>
              </a:rPr>
              <a:t>Teachers of classes tagged with Expression and Communication are encouraged to think about the kinds of communication people in their fields use. What kind of speaking, reflecting, writing, performing, information designing, or social media creating happens? Would some of these be relevant and educational for students to practice in these disciplinary classes?</a:t>
            </a:r>
            <a:endParaRPr lang="en-US" sz="2200" dirty="0">
              <a:effectLst/>
              <a:latin typeface="Times New Roman" panose="02020603050405020304" pitchFamily="18" charset="0"/>
              <a:ea typeface="Times New Roman" panose="02020603050405020304" pitchFamily="18" charset="0"/>
            </a:endParaRPr>
          </a:p>
          <a:p>
            <a:pPr marL="0" indent="0" algn="l">
              <a:buNone/>
            </a:pPr>
            <a:r>
              <a:rPr lang="en-US" sz="1300" dirty="0">
                <a:hlinkClick r:id="rId3"/>
              </a:rPr>
              <a:t>https://writingprogram.emory.edu/continuing-writing/mode-genre.html</a:t>
            </a:r>
            <a:r>
              <a:rPr lang="en-US" sz="1300" dirty="0"/>
              <a:t> </a:t>
            </a:r>
          </a:p>
        </p:txBody>
      </p:sp>
    </p:spTree>
    <p:extLst>
      <p:ext uri="{BB962C8B-B14F-4D97-AF65-F5344CB8AC3E}">
        <p14:creationId xmlns:p14="http://schemas.microsoft.com/office/powerpoint/2010/main" val="2684033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8769"/>
          </a:xfrm>
          <a:solidFill>
            <a:schemeClr val="accent5">
              <a:lumMod val="75000"/>
            </a:schemeClr>
          </a:solidFill>
        </p:spPr>
        <p:txBody>
          <a:bodyPr>
            <a:normAutofit fontScale="90000"/>
          </a:bodyPr>
          <a:lstStyle/>
          <a:p>
            <a:pPr algn="ctr"/>
            <a:r>
              <a:rPr lang="en-US" dirty="0">
                <a:solidFill>
                  <a:schemeClr val="bg1"/>
                </a:solidFill>
              </a:rPr>
              <a:t>Examples of Communication Assignments</a:t>
            </a:r>
          </a:p>
        </p:txBody>
      </p:sp>
      <p:sp>
        <p:nvSpPr>
          <p:cNvPr id="3" name="Content Placeholder 2"/>
          <p:cNvSpPr>
            <a:spLocks noGrp="1"/>
          </p:cNvSpPr>
          <p:nvPr>
            <p:ph sz="half" idx="1"/>
          </p:nvPr>
        </p:nvSpPr>
        <p:spPr>
          <a:xfrm>
            <a:off x="0" y="688768"/>
            <a:ext cx="6172199" cy="6169231"/>
          </a:xfrm>
          <a:solidFill>
            <a:schemeClr val="accent1">
              <a:lumMod val="20000"/>
              <a:lumOff val="80000"/>
            </a:schemeClr>
          </a:solidFill>
        </p:spPr>
        <p:txBody>
          <a:bodyPr>
            <a:noAutofit/>
          </a:bodyPr>
          <a:lstStyle/>
          <a:p>
            <a:pPr algn="l">
              <a:buFont typeface="Arial" panose="020B0604020202020204" pitchFamily="34" charset="0"/>
              <a:buChar char="•"/>
            </a:pPr>
            <a:r>
              <a:rPr lang="en-US" sz="1500" b="0" i="0" dirty="0">
                <a:solidFill>
                  <a:srgbClr val="101820"/>
                </a:solidFill>
                <a:effectLst/>
                <a:latin typeface="Noto Sans" panose="020B0502040504020204" pitchFamily="34" charset="0"/>
              </a:rPr>
              <a:t>composing posters, informational slides, and other presentational materials such as transcripts and voiceovers</a:t>
            </a:r>
          </a:p>
          <a:p>
            <a:pPr algn="l">
              <a:buFont typeface="Arial" panose="020B0604020202020204" pitchFamily="34" charset="0"/>
              <a:buChar char="•"/>
            </a:pPr>
            <a:r>
              <a:rPr lang="en-US" sz="1500" b="0" i="0" dirty="0">
                <a:solidFill>
                  <a:srgbClr val="101820"/>
                </a:solidFill>
                <a:effectLst/>
                <a:latin typeface="Noto Sans" panose="020B0502040504020204" pitchFamily="34" charset="0"/>
              </a:rPr>
              <a:t>producing representative literature reviews or annotated bibliographies</a:t>
            </a:r>
          </a:p>
          <a:p>
            <a:pPr algn="l">
              <a:buFont typeface="Arial" panose="020B0604020202020204" pitchFamily="34" charset="0"/>
              <a:buChar char="•"/>
            </a:pPr>
            <a:r>
              <a:rPr lang="en-US" sz="1500" b="0" i="0" dirty="0">
                <a:solidFill>
                  <a:srgbClr val="101820"/>
                </a:solidFill>
                <a:effectLst/>
                <a:latin typeface="Noto Sans" panose="020B0502040504020204" pitchFamily="34" charset="0"/>
              </a:rPr>
              <a:t>writing proposals or grants</a:t>
            </a:r>
          </a:p>
          <a:p>
            <a:pPr algn="l">
              <a:buFont typeface="Arial" panose="020B0604020202020204" pitchFamily="34" charset="0"/>
              <a:buChar char="•"/>
            </a:pPr>
            <a:r>
              <a:rPr lang="en-US" sz="1500" b="0" i="0" dirty="0">
                <a:solidFill>
                  <a:srgbClr val="101820"/>
                </a:solidFill>
                <a:effectLst/>
                <a:latin typeface="Noto Sans" panose="020B0502040504020204" pitchFamily="34" charset="0"/>
              </a:rPr>
              <a:t>framing research questions and designing experiments</a:t>
            </a:r>
          </a:p>
          <a:p>
            <a:pPr algn="l">
              <a:buFont typeface="Arial" panose="020B0604020202020204" pitchFamily="34" charset="0"/>
              <a:buChar char="•"/>
            </a:pPr>
            <a:r>
              <a:rPr lang="en-US" sz="1500" b="0" i="0" dirty="0">
                <a:solidFill>
                  <a:srgbClr val="101820"/>
                </a:solidFill>
                <a:effectLst/>
                <a:latin typeface="Noto Sans" panose="020B0502040504020204" pitchFamily="34" charset="0"/>
              </a:rPr>
              <a:t>curating, organizing, translating, visualizing, or introducing data</a:t>
            </a:r>
          </a:p>
          <a:p>
            <a:pPr algn="l">
              <a:buFont typeface="Arial" panose="020B0604020202020204" pitchFamily="34" charset="0"/>
              <a:buChar char="•"/>
            </a:pPr>
            <a:r>
              <a:rPr lang="en-US" sz="1500" b="0" i="0" dirty="0">
                <a:solidFill>
                  <a:srgbClr val="101820"/>
                </a:solidFill>
                <a:effectLst/>
                <a:latin typeface="Noto Sans" panose="020B0502040504020204" pitchFamily="34" charset="0"/>
              </a:rPr>
              <a:t>curating displays and writing informational blocks for museums, libraries, and historical societies</a:t>
            </a:r>
          </a:p>
          <a:p>
            <a:pPr algn="l">
              <a:buFont typeface="Arial" panose="020B0604020202020204" pitchFamily="34" charset="0"/>
              <a:buChar char="•"/>
            </a:pPr>
            <a:r>
              <a:rPr lang="en-US" sz="1500" b="0" i="0" dirty="0">
                <a:solidFill>
                  <a:srgbClr val="101820"/>
                </a:solidFill>
                <a:effectLst/>
                <a:latin typeface="Noto Sans" panose="020B0502040504020204" pitchFamily="34" charset="0"/>
              </a:rPr>
              <a:t>designing questions, written protocols, and research frameworks for interviews, and conducting, transcribing, translating, editing, and introducing the results</a:t>
            </a:r>
          </a:p>
          <a:p>
            <a:pPr algn="l">
              <a:buFont typeface="Arial" panose="020B0604020202020204" pitchFamily="34" charset="0"/>
              <a:buChar char="•"/>
            </a:pPr>
            <a:r>
              <a:rPr lang="en-US" sz="1500" b="0" i="0" dirty="0">
                <a:solidFill>
                  <a:srgbClr val="101820"/>
                </a:solidFill>
                <a:effectLst/>
                <a:latin typeface="Noto Sans" panose="020B0502040504020204" pitchFamily="34" charset="0"/>
              </a:rPr>
              <a:t>developing and participating in a class blog, in weekly discussion boards, or on websites by writing content and leaving informed comments</a:t>
            </a:r>
          </a:p>
          <a:p>
            <a:pPr algn="l">
              <a:buFont typeface="Arial" panose="020B0604020202020204" pitchFamily="34" charset="0"/>
              <a:buChar char="•"/>
            </a:pPr>
            <a:r>
              <a:rPr lang="en-US" sz="1500" b="0" i="0" dirty="0">
                <a:solidFill>
                  <a:srgbClr val="101820"/>
                </a:solidFill>
                <a:effectLst/>
                <a:latin typeface="Noto Sans" panose="020B0502040504020204" pitchFamily="34" charset="0"/>
              </a:rPr>
              <a:t>designing an art exhibit</a:t>
            </a:r>
          </a:p>
          <a:p>
            <a:pPr algn="l">
              <a:buFont typeface="Arial" panose="020B0604020202020204" pitchFamily="34" charset="0"/>
              <a:buChar char="•"/>
            </a:pPr>
            <a:r>
              <a:rPr lang="en-US" sz="1500" b="0" i="0" dirty="0">
                <a:solidFill>
                  <a:srgbClr val="101820"/>
                </a:solidFill>
                <a:effectLst/>
                <a:latin typeface="Noto Sans" panose="020B0502040504020204" pitchFamily="34" charset="0"/>
              </a:rPr>
              <a:t>performing an oral art "crit"</a:t>
            </a:r>
          </a:p>
          <a:p>
            <a:pPr algn="l">
              <a:buFont typeface="Arial" panose="020B0604020202020204" pitchFamily="34" charset="0"/>
              <a:buChar char="•"/>
            </a:pPr>
            <a:r>
              <a:rPr lang="en-US" sz="1500" b="0" i="0" dirty="0">
                <a:solidFill>
                  <a:srgbClr val="101820"/>
                </a:solidFill>
                <a:effectLst/>
                <a:latin typeface="Noto Sans" panose="020B0502040504020204" pitchFamily="34" charset="0"/>
              </a:rPr>
              <a:t>writing and performing in theater production and other performances</a:t>
            </a:r>
          </a:p>
          <a:p>
            <a:pPr algn="l">
              <a:buFont typeface="Arial" panose="020B0604020202020204" pitchFamily="34" charset="0"/>
              <a:buChar char="•"/>
            </a:pPr>
            <a:r>
              <a:rPr lang="en-US" sz="1500" b="0" i="0" dirty="0">
                <a:solidFill>
                  <a:srgbClr val="101820"/>
                </a:solidFill>
                <a:effectLst/>
                <a:latin typeface="Noto Sans" panose="020B0502040504020204" pitchFamily="34" charset="0"/>
              </a:rPr>
              <a:t>writing documentary pitches, scripts, and storyboards</a:t>
            </a:r>
          </a:p>
          <a:p>
            <a:pPr algn="l">
              <a:buFont typeface="Arial" panose="020B0604020202020204" pitchFamily="34" charset="0"/>
              <a:buChar char="•"/>
            </a:pPr>
            <a:r>
              <a:rPr lang="en-US" sz="1500" b="0" i="0" dirty="0">
                <a:solidFill>
                  <a:srgbClr val="101820"/>
                </a:solidFill>
                <a:effectLst/>
                <a:latin typeface="Noto Sans" panose="020B0502040504020204" pitchFamily="34" charset="0"/>
              </a:rPr>
              <a:t>shooting, editing, publishing, and publicizing films</a:t>
            </a:r>
          </a:p>
          <a:p>
            <a:pPr marL="0" indent="0">
              <a:buNone/>
            </a:pPr>
            <a:endParaRPr lang="en-US" sz="800" dirty="0"/>
          </a:p>
        </p:txBody>
      </p:sp>
      <p:sp>
        <p:nvSpPr>
          <p:cNvPr id="4" name="Content Placeholder 3"/>
          <p:cNvSpPr>
            <a:spLocks noGrp="1"/>
          </p:cNvSpPr>
          <p:nvPr>
            <p:ph sz="half" idx="2"/>
          </p:nvPr>
        </p:nvSpPr>
        <p:spPr>
          <a:xfrm>
            <a:off x="6172199" y="688767"/>
            <a:ext cx="6019801" cy="6169233"/>
          </a:xfrm>
          <a:solidFill>
            <a:schemeClr val="accent4">
              <a:lumMod val="20000"/>
              <a:lumOff val="80000"/>
            </a:schemeClr>
          </a:solidFill>
        </p:spPr>
        <p:txBody>
          <a:bodyPr>
            <a:normAutofit fontScale="40000" lnSpcReduction="20000"/>
          </a:bodyPr>
          <a:lstStyle/>
          <a:p>
            <a:r>
              <a:rPr lang="en-US" sz="3800" b="0" i="0" dirty="0">
                <a:solidFill>
                  <a:srgbClr val="101820"/>
                </a:solidFill>
                <a:effectLst/>
                <a:latin typeface="Noto Sans" panose="020B0502040504020204" pitchFamily="34" charset="0"/>
              </a:rPr>
              <a:t>composing op eds and other journalistic pieces for possible submission to external publications</a:t>
            </a:r>
          </a:p>
          <a:p>
            <a:pPr algn="l">
              <a:buFont typeface="Arial" panose="020B0604020202020204" pitchFamily="34" charset="0"/>
              <a:buChar char="•"/>
            </a:pPr>
            <a:r>
              <a:rPr lang="en-US" sz="3800" b="0" i="0" dirty="0">
                <a:solidFill>
                  <a:srgbClr val="101820"/>
                </a:solidFill>
                <a:effectLst/>
                <a:latin typeface="Noto Sans" panose="020B0502040504020204" pitchFamily="34" charset="0"/>
              </a:rPr>
              <a:t>revising Wikipedia articles and other public-facing, crowd-sourced collaborations</a:t>
            </a:r>
          </a:p>
          <a:p>
            <a:pPr algn="l">
              <a:buFont typeface="Arial" panose="020B0604020202020204" pitchFamily="34" charset="0"/>
              <a:buChar char="•"/>
            </a:pPr>
            <a:r>
              <a:rPr lang="en-US" sz="3800" b="0" i="0" dirty="0">
                <a:solidFill>
                  <a:srgbClr val="101820"/>
                </a:solidFill>
                <a:effectLst/>
                <a:latin typeface="Noto Sans" panose="020B0502040504020204" pitchFamily="34" charset="0"/>
              </a:rPr>
              <a:t>crafting reviews of public events and places for print or digital environments</a:t>
            </a:r>
          </a:p>
          <a:p>
            <a:pPr algn="l">
              <a:buFont typeface="Arial" panose="020B0604020202020204" pitchFamily="34" charset="0"/>
              <a:buChar char="•"/>
            </a:pPr>
            <a:r>
              <a:rPr lang="en-US" sz="3800" b="0" i="0" dirty="0">
                <a:solidFill>
                  <a:srgbClr val="101820"/>
                </a:solidFill>
                <a:effectLst/>
                <a:latin typeface="Noto Sans" panose="020B0502040504020204" pitchFamily="34" charset="0"/>
              </a:rPr>
              <a:t>writing, recording, and submitting copy for radio opportunities</a:t>
            </a:r>
          </a:p>
          <a:p>
            <a:pPr algn="l">
              <a:buFont typeface="Arial" panose="020B0604020202020204" pitchFamily="34" charset="0"/>
              <a:buChar char="•"/>
            </a:pPr>
            <a:r>
              <a:rPr lang="en-US" sz="3800" b="0" i="0" dirty="0">
                <a:solidFill>
                  <a:srgbClr val="101820"/>
                </a:solidFill>
                <a:effectLst/>
                <a:latin typeface="Noto Sans" panose="020B0502040504020204" pitchFamily="34" charset="0"/>
              </a:rPr>
              <a:t>developing disciplinary magazines with teams of writers and editors, delivering a pitch for that magazine to people in the field in a formal presentation</a:t>
            </a:r>
          </a:p>
          <a:p>
            <a:pPr algn="l">
              <a:buFont typeface="Arial" panose="020B0604020202020204" pitchFamily="34" charset="0"/>
              <a:buChar char="•"/>
            </a:pPr>
            <a:r>
              <a:rPr lang="en-US" sz="3800" b="0" i="0" dirty="0">
                <a:solidFill>
                  <a:srgbClr val="101820"/>
                </a:solidFill>
                <a:effectLst/>
                <a:latin typeface="Noto Sans" panose="020B0502040504020204" pitchFamily="34" charset="0"/>
              </a:rPr>
              <a:t>developing finely tuned and succinct field notes in investigations</a:t>
            </a:r>
          </a:p>
          <a:p>
            <a:pPr algn="l">
              <a:buFont typeface="Arial" panose="020B0604020202020204" pitchFamily="34" charset="0"/>
              <a:buChar char="•"/>
            </a:pPr>
            <a:r>
              <a:rPr lang="en-US" sz="3800" b="0" i="0" dirty="0">
                <a:solidFill>
                  <a:srgbClr val="101820"/>
                </a:solidFill>
                <a:effectLst/>
                <a:latin typeface="Noto Sans" panose="020B0502040504020204" pitchFamily="34" charset="0"/>
              </a:rPr>
              <a:t>writing complete notes and copy for use in a radio broadcast, and sports announcing</a:t>
            </a:r>
          </a:p>
          <a:p>
            <a:pPr algn="l">
              <a:buFont typeface="Arial" panose="020B0604020202020204" pitchFamily="34" charset="0"/>
              <a:buChar char="•"/>
            </a:pPr>
            <a:r>
              <a:rPr lang="en-US" sz="3800" b="0" i="0" dirty="0">
                <a:solidFill>
                  <a:srgbClr val="101820"/>
                </a:solidFill>
                <a:effectLst/>
                <a:latin typeface="Noto Sans" panose="020B0502040504020204" pitchFamily="34" charset="0"/>
              </a:rPr>
              <a:t>building websites, social media, and other digital content</a:t>
            </a:r>
          </a:p>
          <a:p>
            <a:pPr algn="l">
              <a:buFont typeface="Arial" panose="020B0604020202020204" pitchFamily="34" charset="0"/>
              <a:buChar char="•"/>
            </a:pPr>
            <a:r>
              <a:rPr lang="en-US" sz="3800" b="0" i="0" dirty="0">
                <a:solidFill>
                  <a:srgbClr val="101820"/>
                </a:solidFill>
                <a:effectLst/>
                <a:latin typeface="Noto Sans" panose="020B0502040504020204" pitchFamily="34" charset="0"/>
              </a:rPr>
              <a:t>scripting, recording, and editing podcasts</a:t>
            </a:r>
          </a:p>
          <a:p>
            <a:pPr algn="l">
              <a:buFont typeface="Arial" panose="020B0604020202020204" pitchFamily="34" charset="0"/>
              <a:buChar char="•"/>
            </a:pPr>
            <a:r>
              <a:rPr lang="en-US" sz="3800" b="0" i="0" dirty="0">
                <a:solidFill>
                  <a:srgbClr val="101820"/>
                </a:solidFill>
                <a:effectLst/>
                <a:latin typeface="Noto Sans" panose="020B0502040504020204" pitchFamily="34" charset="0"/>
              </a:rPr>
              <a:t>organizing and developing presentations for research symposia</a:t>
            </a:r>
          </a:p>
          <a:p>
            <a:pPr algn="l">
              <a:buFont typeface="Arial" panose="020B0604020202020204" pitchFamily="34" charset="0"/>
              <a:buChar char="•"/>
            </a:pPr>
            <a:r>
              <a:rPr lang="en-US" sz="3800" b="0" i="0" dirty="0">
                <a:solidFill>
                  <a:srgbClr val="101820"/>
                </a:solidFill>
                <a:effectLst/>
                <a:latin typeface="Noto Sans" panose="020B0502040504020204" pitchFamily="34" charset="0"/>
              </a:rPr>
              <a:t>critical essays, review essays, research papers, summaries, outlines</a:t>
            </a:r>
          </a:p>
          <a:p>
            <a:pPr algn="l">
              <a:buFont typeface="Arial" panose="020B0604020202020204" pitchFamily="34" charset="0"/>
              <a:buChar char="•"/>
            </a:pPr>
            <a:r>
              <a:rPr lang="en-US" sz="3800" b="0" i="0" dirty="0">
                <a:solidFill>
                  <a:srgbClr val="101820"/>
                </a:solidFill>
                <a:effectLst/>
                <a:latin typeface="Noto Sans" panose="020B0502040504020204" pitchFamily="34" charset="0"/>
              </a:rPr>
              <a:t>writing annotated bibliographies</a:t>
            </a:r>
          </a:p>
          <a:p>
            <a:pPr algn="l">
              <a:buFont typeface="Arial" panose="020B0604020202020204" pitchFamily="34" charset="0"/>
              <a:buChar char="•"/>
            </a:pPr>
            <a:r>
              <a:rPr lang="en-US" sz="3800" b="0" i="0" dirty="0">
                <a:solidFill>
                  <a:srgbClr val="101820"/>
                </a:solidFill>
                <a:effectLst/>
                <a:latin typeface="Noto Sans" panose="020B0502040504020204" pitchFamily="34" charset="0"/>
              </a:rPr>
              <a:t>writing documents to facilitate publishing opportunities such as book proposals, cover letters, proposals, publishing market analyses, and inquiries, as well book and cover design illustrations</a:t>
            </a:r>
          </a:p>
          <a:p>
            <a:pPr marL="0" indent="0">
              <a:buNone/>
            </a:pPr>
            <a:r>
              <a:rPr lang="en-US" sz="1800" dirty="0">
                <a:hlinkClick r:id="rId3"/>
              </a:rPr>
              <a:t>https://writingprogram.emory.edu/continuing-writing/expansive-view-of-writing.html</a:t>
            </a:r>
            <a:r>
              <a:rPr lang="en-US" sz="1800" dirty="0"/>
              <a:t> </a:t>
            </a:r>
          </a:p>
        </p:txBody>
      </p:sp>
    </p:spTree>
    <p:extLst>
      <p:ext uri="{BB962C8B-B14F-4D97-AF65-F5344CB8AC3E}">
        <p14:creationId xmlns:p14="http://schemas.microsoft.com/office/powerpoint/2010/main" val="1450381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8547"/>
            <a:ext cx="10515600" cy="1482141"/>
          </a:xfrm>
          <a:solidFill>
            <a:schemeClr val="accent5">
              <a:lumMod val="75000"/>
            </a:schemeClr>
          </a:solidFill>
          <a:ln w="38100">
            <a:solidFill>
              <a:schemeClr val="tx1"/>
            </a:solidFill>
          </a:ln>
        </p:spPr>
        <p:txBody>
          <a:bodyPr>
            <a:normAutofit/>
          </a:bodyPr>
          <a:lstStyle/>
          <a:p>
            <a:r>
              <a:rPr lang="en-US" sz="5400" dirty="0">
                <a:solidFill>
                  <a:schemeClr val="bg1"/>
                </a:solidFill>
              </a:rPr>
              <a:t>Continuing</a:t>
            </a:r>
            <a:r>
              <a:rPr lang="en-US" sz="5400" dirty="0"/>
              <a:t> </a:t>
            </a:r>
            <a:r>
              <a:rPr lang="en-US" sz="5400" dirty="0">
                <a:solidFill>
                  <a:schemeClr val="bg1"/>
                </a:solidFill>
              </a:rPr>
              <a:t>Communication @ Emory</a:t>
            </a:r>
            <a:br>
              <a:rPr lang="en-US" sz="2200" dirty="0">
                <a:ln>
                  <a:solidFill>
                    <a:schemeClr val="bg1"/>
                  </a:solidFill>
                </a:ln>
                <a:solidFill>
                  <a:schemeClr val="bg1"/>
                </a:solidFill>
              </a:rPr>
            </a:br>
            <a:endParaRPr lang="en-US" sz="2200" dirty="0">
              <a:ln>
                <a:solidFill>
                  <a:schemeClr val="bg1"/>
                </a:solidFill>
              </a:ln>
              <a:solidFill>
                <a:schemeClr val="bg1"/>
              </a:solidFill>
            </a:endParaRPr>
          </a:p>
        </p:txBody>
      </p:sp>
      <p:sp>
        <p:nvSpPr>
          <p:cNvPr id="3" name="Content Placeholder 2"/>
          <p:cNvSpPr>
            <a:spLocks noGrp="1"/>
          </p:cNvSpPr>
          <p:nvPr>
            <p:ph idx="1"/>
          </p:nvPr>
        </p:nvSpPr>
        <p:spPr>
          <a:xfrm>
            <a:off x="838200" y="1844842"/>
            <a:ext cx="10515600" cy="5013158"/>
          </a:xfrm>
        </p:spPr>
        <p:txBody>
          <a:bodyPr>
            <a:normAutofit/>
          </a:bodyPr>
          <a:lstStyle/>
          <a:p>
            <a:pPr marL="0" indent="0">
              <a:buNone/>
            </a:pPr>
            <a:r>
              <a:rPr lang="en-US" sz="3600" b="1" dirty="0"/>
              <a:t>Key features to keep in mind for the sub-committee:</a:t>
            </a:r>
          </a:p>
          <a:p>
            <a:r>
              <a:rPr lang="en-US" sz="3000" dirty="0"/>
              <a:t>Communication Assignments scaffolded in course </a:t>
            </a:r>
          </a:p>
          <a:p>
            <a:pPr marL="914400" indent="0">
              <a:buNone/>
            </a:pPr>
            <a:r>
              <a:rPr lang="en-US" sz="1400" dirty="0">
                <a:hlinkClick r:id="rId3"/>
              </a:rPr>
              <a:t>http://emorywae.org/workshops/scaffolding-writing-assignments/</a:t>
            </a:r>
            <a:r>
              <a:rPr lang="en-US" sz="1400" dirty="0"/>
              <a:t> </a:t>
            </a:r>
          </a:p>
          <a:p>
            <a:r>
              <a:rPr lang="en-US" sz="3000" dirty="0"/>
              <a:t>Feedback loop (peer/instructor) with revision opportunity</a:t>
            </a:r>
          </a:p>
          <a:p>
            <a:pPr marL="914400" indent="0">
              <a:buNone/>
            </a:pPr>
            <a:r>
              <a:rPr lang="en-US" sz="1400" dirty="0">
                <a:hlinkClick r:id="rId4"/>
              </a:rPr>
              <a:t>http://emorywae.org/workshops/peer-respose/</a:t>
            </a:r>
            <a:r>
              <a:rPr lang="en-US" sz="1400" dirty="0"/>
              <a:t>   and   </a:t>
            </a:r>
            <a:r>
              <a:rPr lang="en-US" sz="1400" dirty="0">
                <a:hlinkClick r:id="rId5"/>
              </a:rPr>
              <a:t>http://emorywae.org/workshops/responding-to-student-writing/</a:t>
            </a:r>
            <a:r>
              <a:rPr lang="en-US" sz="1400" dirty="0"/>
              <a:t> </a:t>
            </a:r>
          </a:p>
          <a:p>
            <a:r>
              <a:rPr lang="en-US" sz="3000" dirty="0"/>
              <a:t>Plans for Communication instruction evident </a:t>
            </a:r>
          </a:p>
          <a:p>
            <a:pPr marL="1147763"/>
            <a:r>
              <a:rPr lang="en-US" sz="3000" dirty="0"/>
              <a:t>Readings on writing and communication available in LMS</a:t>
            </a:r>
          </a:p>
          <a:p>
            <a:pPr marL="1147763"/>
            <a:r>
              <a:rPr lang="en-US" sz="3000" dirty="0"/>
              <a:t>Models of assignments for student use</a:t>
            </a:r>
          </a:p>
          <a:p>
            <a:pPr marL="1147763"/>
            <a:r>
              <a:rPr lang="en-US" sz="3000" dirty="0"/>
              <a:t>Visits by Writing Center Staff</a:t>
            </a:r>
          </a:p>
          <a:p>
            <a:pPr marL="1147763"/>
            <a:r>
              <a:rPr lang="en-US" sz="3000" dirty="0"/>
              <a:t>Class time for instruction/workshopping/peer review</a:t>
            </a:r>
          </a:p>
          <a:p>
            <a:endParaRPr lang="en-US" sz="3000" dirty="0"/>
          </a:p>
          <a:p>
            <a:endParaRPr lang="en-US" sz="3000" dirty="0"/>
          </a:p>
          <a:p>
            <a:pPr marL="0" indent="0">
              <a:buNone/>
            </a:pPr>
            <a:endParaRPr lang="en-US" dirty="0"/>
          </a:p>
          <a:p>
            <a:pPr marL="0" indent="0">
              <a:buNone/>
            </a:pPr>
            <a:endParaRPr lang="en-US" sz="1300" dirty="0"/>
          </a:p>
        </p:txBody>
      </p:sp>
    </p:spTree>
    <p:extLst>
      <p:ext uri="{BB962C8B-B14F-4D97-AF65-F5344CB8AC3E}">
        <p14:creationId xmlns:p14="http://schemas.microsoft.com/office/powerpoint/2010/main" val="589499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30"/>
            <a:ext cx="10515600" cy="1325563"/>
          </a:xfrm>
          <a:solidFill>
            <a:schemeClr val="accent5">
              <a:lumMod val="75000"/>
            </a:schemeClr>
          </a:solidFill>
        </p:spPr>
        <p:txBody>
          <a:bodyPr/>
          <a:lstStyle/>
          <a:p>
            <a:r>
              <a:rPr lang="en-US" dirty="0">
                <a:solidFill>
                  <a:schemeClr val="bg1"/>
                </a:solidFill>
              </a:rPr>
              <a:t>Establishing Course Priorities</a:t>
            </a:r>
          </a:p>
        </p:txBody>
      </p:sp>
      <p:sp>
        <p:nvSpPr>
          <p:cNvPr id="7" name="TextBox 6"/>
          <p:cNvSpPr txBox="1"/>
          <p:nvPr/>
        </p:nvSpPr>
        <p:spPr>
          <a:xfrm>
            <a:off x="8357936" y="652694"/>
            <a:ext cx="2646947" cy="461666"/>
          </a:xfrm>
          <a:prstGeom prst="rect">
            <a:avLst/>
          </a:prstGeom>
          <a:noFill/>
        </p:spPr>
        <p:txBody>
          <a:bodyPr wrap="square" rtlCol="0">
            <a:spAutoFit/>
          </a:bodyPr>
          <a:lstStyle/>
          <a:p>
            <a:r>
              <a:rPr lang="en-US" sz="1200" dirty="0">
                <a:solidFill>
                  <a:schemeClr val="bg1"/>
                </a:solidFill>
              </a:rPr>
              <a:t>Fig 1.1 Stages of Backward Design,.</a:t>
            </a:r>
          </a:p>
          <a:p>
            <a:r>
              <a:rPr lang="en-US" sz="1200" dirty="0">
                <a:solidFill>
                  <a:schemeClr val="bg1"/>
                </a:solidFill>
              </a:rPr>
              <a:t>From Wiggins and </a:t>
            </a:r>
            <a:r>
              <a:rPr lang="en-US" sz="1200" dirty="0" err="1">
                <a:solidFill>
                  <a:schemeClr val="bg1"/>
                </a:solidFill>
              </a:rPr>
              <a:t>McTighe</a:t>
            </a:r>
            <a:r>
              <a:rPr lang="en-US" sz="1200" dirty="0">
                <a:solidFill>
                  <a:schemeClr val="bg1"/>
                </a:solidFill>
              </a:rPr>
              <a:t>, p. 18.</a:t>
            </a:r>
          </a:p>
        </p:txBody>
      </p:sp>
      <p:sp>
        <p:nvSpPr>
          <p:cNvPr id="3" name="Content Placeholder 2"/>
          <p:cNvSpPr>
            <a:spLocks noGrp="1"/>
          </p:cNvSpPr>
          <p:nvPr>
            <p:ph idx="1"/>
          </p:nvPr>
        </p:nvSpPr>
        <p:spPr/>
        <p:txBody>
          <a:bodyPr/>
          <a:lstStyle/>
          <a:p>
            <a:endParaRPr lang="en-US" dirty="0"/>
          </a:p>
        </p:txBody>
      </p:sp>
      <p:sp>
        <p:nvSpPr>
          <p:cNvPr id="4" name="Oval 3"/>
          <p:cNvSpPr/>
          <p:nvPr/>
        </p:nvSpPr>
        <p:spPr>
          <a:xfrm>
            <a:off x="3977640" y="1546309"/>
            <a:ext cx="4526280" cy="5311691"/>
          </a:xfrm>
          <a:prstGeom prst="ellipse">
            <a:avLst/>
          </a:prstGeom>
          <a:solidFill>
            <a:schemeClr val="accent2"/>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Worth being familiar with</a:t>
            </a:r>
          </a:p>
          <a:p>
            <a:pPr algn="ctr"/>
            <a:endParaRPr lang="en-US" dirty="0">
              <a:solidFill>
                <a:schemeClr val="bg1"/>
              </a:solidFill>
            </a:endParaRPr>
          </a:p>
          <a:p>
            <a:pPr algn="ctr"/>
            <a:endParaRPr lang="en-US" dirty="0">
              <a:solidFill>
                <a:schemeClr val="bg1"/>
              </a:solidFill>
            </a:endParaRPr>
          </a:p>
          <a:p>
            <a:pPr algn="ctr"/>
            <a:endParaRPr lang="en-US" dirty="0">
              <a:solidFill>
                <a:schemeClr val="bg1"/>
              </a:solidFill>
            </a:endParaRPr>
          </a:p>
          <a:p>
            <a:pPr algn="ctr"/>
            <a:endParaRPr lang="en-US" dirty="0">
              <a:solidFill>
                <a:schemeClr val="bg1"/>
              </a:solidFill>
            </a:endParaRPr>
          </a:p>
          <a:p>
            <a:pPr algn="ctr"/>
            <a:endParaRPr lang="en-US" dirty="0">
              <a:solidFill>
                <a:schemeClr val="bg1"/>
              </a:solidFill>
            </a:endParaRPr>
          </a:p>
          <a:p>
            <a:pPr algn="ctr"/>
            <a:endParaRPr lang="en-US" dirty="0">
              <a:solidFill>
                <a:schemeClr val="bg1"/>
              </a:solidFill>
            </a:endParaRPr>
          </a:p>
          <a:p>
            <a:pPr algn="ctr"/>
            <a:endParaRPr lang="en-US" dirty="0">
              <a:solidFill>
                <a:schemeClr val="bg1"/>
              </a:solidFill>
            </a:endParaRPr>
          </a:p>
          <a:p>
            <a:pPr algn="ctr"/>
            <a:endParaRPr lang="en-US" dirty="0">
              <a:solidFill>
                <a:schemeClr val="bg1"/>
              </a:solidFill>
            </a:endParaRPr>
          </a:p>
          <a:p>
            <a:pPr algn="ctr"/>
            <a:endParaRPr lang="en-US" dirty="0">
              <a:solidFill>
                <a:schemeClr val="bg1"/>
              </a:solidFill>
            </a:endParaRPr>
          </a:p>
          <a:p>
            <a:pPr algn="ctr"/>
            <a:endParaRPr lang="en-US" dirty="0">
              <a:solidFill>
                <a:schemeClr val="bg1"/>
              </a:solidFill>
            </a:endParaRPr>
          </a:p>
          <a:p>
            <a:pPr algn="ctr"/>
            <a:endParaRPr lang="en-US" dirty="0">
              <a:solidFill>
                <a:schemeClr val="bg1"/>
              </a:solidFill>
            </a:endParaRPr>
          </a:p>
        </p:txBody>
      </p:sp>
      <p:sp>
        <p:nvSpPr>
          <p:cNvPr id="9" name="Oval 8"/>
          <p:cNvSpPr/>
          <p:nvPr/>
        </p:nvSpPr>
        <p:spPr>
          <a:xfrm>
            <a:off x="3977640" y="3261360"/>
            <a:ext cx="4526280" cy="3596640"/>
          </a:xfrm>
          <a:prstGeom prst="ellipse">
            <a:avLst/>
          </a:prstGeom>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Important to know and do</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10" name="Oval 9"/>
          <p:cNvSpPr/>
          <p:nvPr/>
        </p:nvSpPr>
        <p:spPr>
          <a:xfrm>
            <a:off x="4229100" y="4739640"/>
            <a:ext cx="4023360" cy="2118360"/>
          </a:xfrm>
          <a:prstGeom prst="ellipse">
            <a:avLst/>
          </a:prstGeom>
          <a:solidFill>
            <a:schemeClr val="accent6"/>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Enduring Understanding</a:t>
            </a:r>
          </a:p>
        </p:txBody>
      </p:sp>
    </p:spTree>
    <p:extLst>
      <p:ext uri="{BB962C8B-B14F-4D97-AF65-F5344CB8AC3E}">
        <p14:creationId xmlns:p14="http://schemas.microsoft.com/office/powerpoint/2010/main" val="3169786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4379"/>
            <a:ext cx="10515600" cy="1251285"/>
          </a:xfrm>
          <a:solidFill>
            <a:schemeClr val="accent5">
              <a:lumMod val="75000"/>
            </a:schemeClr>
          </a:solidFill>
        </p:spPr>
        <p:txBody>
          <a:bodyPr>
            <a:normAutofit fontScale="90000"/>
          </a:bodyPr>
          <a:lstStyle/>
          <a:p>
            <a:r>
              <a:rPr lang="en-US" dirty="0">
                <a:solidFill>
                  <a:schemeClr val="bg1"/>
                </a:solidFill>
              </a:rPr>
              <a:t>Scaffolded Communication-Rich Course Design</a:t>
            </a:r>
          </a:p>
        </p:txBody>
      </p:sp>
      <p:sp>
        <p:nvSpPr>
          <p:cNvPr id="3" name="Content Placeholder 2"/>
          <p:cNvSpPr>
            <a:spLocks noGrp="1"/>
          </p:cNvSpPr>
          <p:nvPr>
            <p:ph idx="1"/>
          </p:nvPr>
        </p:nvSpPr>
        <p:spPr>
          <a:xfrm>
            <a:off x="838200" y="1554480"/>
            <a:ext cx="10515600" cy="5120639"/>
          </a:xfrm>
        </p:spPr>
        <p:txBody>
          <a:bodyPr>
            <a:normAutofit fontScale="92500" lnSpcReduction="10000"/>
          </a:bodyPr>
          <a:lstStyle/>
          <a:p>
            <a:pPr fontAlgn="base"/>
            <a:r>
              <a:rPr lang="en-US" b="1" dirty="0">
                <a:solidFill>
                  <a:srgbClr val="C00000"/>
                </a:solidFill>
              </a:rPr>
              <a:t>Objectives:</a:t>
            </a:r>
            <a:r>
              <a:rPr lang="en-US" dirty="0">
                <a:solidFill>
                  <a:srgbClr val="C00000"/>
                </a:solidFill>
              </a:rPr>
              <a:t> </a:t>
            </a:r>
            <a:r>
              <a:rPr lang="en-US" dirty="0"/>
              <a:t>What do you want students to learn how to do in this part of the course?</a:t>
            </a:r>
          </a:p>
          <a:p>
            <a:pPr fontAlgn="base"/>
            <a:r>
              <a:rPr lang="en-US" b="1" dirty="0">
                <a:solidFill>
                  <a:srgbClr val="C00000"/>
                </a:solidFill>
              </a:rPr>
              <a:t>Builds on:</a:t>
            </a:r>
            <a:r>
              <a:rPr lang="en-US" dirty="0">
                <a:solidFill>
                  <a:srgbClr val="C00000"/>
                </a:solidFill>
              </a:rPr>
              <a:t> </a:t>
            </a:r>
            <a:r>
              <a:rPr lang="en-US" dirty="0"/>
              <a:t>What aspects of students’ prior knowledge and experience about communication are you leveraging in this part? If early in the course,  what expectations do you have about the abilities and knowledge students from their prior writing experiences? If later in the course, how will students use what they have learned in the previous part of the course?</a:t>
            </a:r>
          </a:p>
          <a:p>
            <a:pPr fontAlgn="base"/>
            <a:r>
              <a:rPr lang="en-US" b="1" dirty="0">
                <a:solidFill>
                  <a:srgbClr val="C00000"/>
                </a:solidFill>
              </a:rPr>
              <a:t>Activities:</a:t>
            </a:r>
            <a:r>
              <a:rPr lang="en-US" dirty="0">
                <a:solidFill>
                  <a:srgbClr val="C00000"/>
                </a:solidFill>
              </a:rPr>
              <a:t> </a:t>
            </a:r>
            <a:r>
              <a:rPr lang="en-US" dirty="0"/>
              <a:t>What are the low-stakes communication activities with which you plan to scaffold the high-stakes assignment for this part of the course?</a:t>
            </a:r>
          </a:p>
          <a:p>
            <a:pPr fontAlgn="base"/>
            <a:r>
              <a:rPr lang="en-US" b="1" dirty="0">
                <a:solidFill>
                  <a:srgbClr val="C00000"/>
                </a:solidFill>
              </a:rPr>
              <a:t>Assignment:</a:t>
            </a:r>
            <a:r>
              <a:rPr lang="en-US" dirty="0">
                <a:solidFill>
                  <a:srgbClr val="C00000"/>
                </a:solidFill>
              </a:rPr>
              <a:t> </a:t>
            </a:r>
            <a:r>
              <a:rPr lang="en-US" dirty="0"/>
              <a:t>What do you envision as the culminating performance for this part of the course?</a:t>
            </a:r>
          </a:p>
          <a:p>
            <a:pPr fontAlgn="base"/>
            <a:r>
              <a:rPr lang="en-US" b="1" dirty="0">
                <a:solidFill>
                  <a:srgbClr val="C00000"/>
                </a:solidFill>
              </a:rPr>
              <a:t>Reflection:</a:t>
            </a:r>
            <a:r>
              <a:rPr lang="en-US" dirty="0">
                <a:solidFill>
                  <a:srgbClr val="C00000"/>
                </a:solidFill>
              </a:rPr>
              <a:t> </a:t>
            </a:r>
            <a:r>
              <a:rPr lang="en-US" dirty="0"/>
              <a:t>What questions can you ask students that will enable them to reflect on their work in this act using key terms</a:t>
            </a:r>
          </a:p>
          <a:p>
            <a:endParaRPr lang="en-US" dirty="0"/>
          </a:p>
        </p:txBody>
      </p:sp>
    </p:spTree>
    <p:extLst>
      <p:ext uri="{BB962C8B-B14F-4D97-AF65-F5344CB8AC3E}">
        <p14:creationId xmlns:p14="http://schemas.microsoft.com/office/powerpoint/2010/main" val="26898881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2607</TotalTime>
  <Words>2296</Words>
  <Application>Microsoft Office PowerPoint</Application>
  <PresentationFormat>Widescreen</PresentationFormat>
  <Paragraphs>199</Paragraphs>
  <Slides>16</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Noto Sans</vt:lpstr>
      <vt:lpstr>Noto Sans Symbols</vt:lpstr>
      <vt:lpstr>Symbol</vt:lpstr>
      <vt:lpstr>Times New Roman</vt:lpstr>
      <vt:lpstr>Office Theme</vt:lpstr>
      <vt:lpstr>Morphing “W” into Continuing Communication Course</vt:lpstr>
      <vt:lpstr>Continuing Communication @ Emory</vt:lpstr>
      <vt:lpstr>/</vt:lpstr>
      <vt:lpstr>Continuing Communication @ Emory Summary of facts from https://secure.web.emory.edu/college/senate/committees/curriculum-assessment-and-educational-policy/satisfying-communication-requirement-guidelines.html  </vt:lpstr>
      <vt:lpstr>Mode or Genre??</vt:lpstr>
      <vt:lpstr>Examples of Communication Assignments</vt:lpstr>
      <vt:lpstr>Continuing Communication @ Emory </vt:lpstr>
      <vt:lpstr>Establishing Course Priorities</vt:lpstr>
      <vt:lpstr>Scaffolded Communication-Rich Course Design</vt:lpstr>
      <vt:lpstr>The Building Blocks  of a Cont. Comm. Course  @ Emory</vt:lpstr>
      <vt:lpstr>The Building Blocks  of a CWR Course  @ Emory</vt:lpstr>
      <vt:lpstr>What is good communication?  (common features)</vt:lpstr>
      <vt:lpstr>What is good academic communication?  (common features)</vt:lpstr>
      <vt:lpstr>Assessment and Communication</vt:lpstr>
      <vt:lpstr>Example Syllabi on Writing Program Website</vt:lpstr>
      <vt:lpstr>Works Consulted</vt:lpstr>
    </vt:vector>
  </TitlesOfParts>
  <Company>Emory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  Continuing Writing Course</dc:title>
  <dc:creator>Trapp, Joonna</dc:creator>
  <cp:lastModifiedBy>Joonna Trapp</cp:lastModifiedBy>
  <cp:revision>62</cp:revision>
  <cp:lastPrinted>2022-11-10T20:22:48Z</cp:lastPrinted>
  <dcterms:created xsi:type="dcterms:W3CDTF">2016-09-07T04:03:28Z</dcterms:created>
  <dcterms:modified xsi:type="dcterms:W3CDTF">2022-11-11T17:48:04Z</dcterms:modified>
</cp:coreProperties>
</file>