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1.jpg" ContentType="image/jpg"/>
  <Override PartName="/ppt/notesSlides/notesSlide17.xml" ContentType="application/vnd.openxmlformats-officedocument.presentationml.notesSlide+xml"/>
  <Override PartName="/ppt/media/image13.jpg" ContentType="image/jpg"/>
  <Override PartName="/ppt/media/image14.jpg" ContentType="image/jpg"/>
  <Override PartName="/ppt/notesSlides/notesSlide18.xml" ContentType="application/vnd.openxmlformats-officedocument.presentationml.notesSlide+xml"/>
  <Override PartName="/ppt/media/image16.jpg" ContentType="image/jpg"/>
  <Override PartName="/ppt/media/image17.jpg" ContentType="image/jpg"/>
  <Override PartName="/ppt/media/image18.jpg" ContentType="image/jpg"/>
  <Override PartName="/ppt/notesSlides/notesSlide19.xml" ContentType="application/vnd.openxmlformats-officedocument.presentationml.notesSlide+xml"/>
  <Override PartName="/ppt/media/image20.jpg" ContentType="image/jpg"/>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372" r:id="rId3"/>
    <p:sldId id="257" r:id="rId4"/>
    <p:sldId id="259" r:id="rId5"/>
    <p:sldId id="375" r:id="rId6"/>
    <p:sldId id="378" r:id="rId7"/>
    <p:sldId id="263" r:id="rId8"/>
    <p:sldId id="373" r:id="rId9"/>
    <p:sldId id="361" r:id="rId10"/>
    <p:sldId id="367" r:id="rId11"/>
    <p:sldId id="376" r:id="rId12"/>
    <p:sldId id="377" r:id="rId13"/>
    <p:sldId id="264" r:id="rId14"/>
    <p:sldId id="374" r:id="rId15"/>
    <p:sldId id="368" r:id="rId16"/>
    <p:sldId id="326" r:id="rId17"/>
    <p:sldId id="366" r:id="rId18"/>
    <p:sldId id="334" r:id="rId19"/>
    <p:sldId id="322" r:id="rId20"/>
    <p:sldId id="335" r:id="rId21"/>
    <p:sldId id="345" r:id="rId22"/>
    <p:sldId id="269" r:id="rId23"/>
    <p:sldId id="341" r:id="rId24"/>
    <p:sldId id="336" r:id="rId25"/>
    <p:sldId id="337" r:id="rId26"/>
    <p:sldId id="338" r:id="rId27"/>
    <p:sldId id="265" r:id="rId28"/>
    <p:sldId id="35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504" userDrawn="1">
          <p15:clr>
            <a:srgbClr val="A4A3A4"/>
          </p15:clr>
        </p15:guide>
        <p15:guide id="3" pos="1176" userDrawn="1">
          <p15:clr>
            <a:srgbClr val="A4A3A4"/>
          </p15:clr>
        </p15:guide>
        <p15:guide id="4" orient="horz" pos="2260" userDrawn="1">
          <p15:clr>
            <a:srgbClr val="A4A3A4"/>
          </p15:clr>
        </p15:guide>
        <p15:guide id="5" orient="horz" pos="432" userDrawn="1">
          <p15:clr>
            <a:srgbClr val="A4A3A4"/>
          </p15:clr>
        </p15:guide>
        <p15:guide id="6" pos="71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0"/>
    <p:restoredTop sz="69268"/>
  </p:normalViewPr>
  <p:slideViewPr>
    <p:cSldViewPr snapToGrid="0" snapToObjects="1">
      <p:cViewPr varScale="1">
        <p:scale>
          <a:sx n="37" d="100"/>
          <a:sy n="37" d="100"/>
        </p:scale>
        <p:origin x="1373" y="58"/>
      </p:cViewPr>
      <p:guideLst>
        <p:guide orient="horz" pos="1080"/>
        <p:guide pos="504"/>
        <p:guide pos="1176"/>
        <p:guide orient="horz" pos="2260"/>
        <p:guide orient="horz" pos="432"/>
        <p:guide pos="71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DEE0E-73D7-F447-A2B0-91B2F43C9765}"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6A4D2-6880-7644-A58E-F4A925F9D2B1}" type="slidenum">
              <a:rPr lang="en-US" smtClean="0"/>
              <a:t>‹#›</a:t>
            </a:fld>
            <a:endParaRPr lang="en-US"/>
          </a:p>
        </p:txBody>
      </p:sp>
    </p:spTree>
    <p:extLst>
      <p:ext uri="{BB962C8B-B14F-4D97-AF65-F5344CB8AC3E}">
        <p14:creationId xmlns:p14="http://schemas.microsoft.com/office/powerpoint/2010/main" val="3049554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6A4D2-6880-7644-A58E-F4A925F9D2B1}" type="slidenum">
              <a:rPr lang="en-US" smtClean="0"/>
              <a:t>1</a:t>
            </a:fld>
            <a:endParaRPr lang="en-US"/>
          </a:p>
        </p:txBody>
      </p:sp>
    </p:spTree>
    <p:extLst>
      <p:ext uri="{BB962C8B-B14F-4D97-AF65-F5344CB8AC3E}">
        <p14:creationId xmlns:p14="http://schemas.microsoft.com/office/powerpoint/2010/main" val="3396209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6A4D2-6880-7644-A58E-F4A925F9D2B1}" type="slidenum">
              <a:rPr lang="en-US" smtClean="0"/>
              <a:t>11</a:t>
            </a:fld>
            <a:endParaRPr lang="en-US"/>
          </a:p>
        </p:txBody>
      </p:sp>
    </p:spTree>
    <p:extLst>
      <p:ext uri="{BB962C8B-B14F-4D97-AF65-F5344CB8AC3E}">
        <p14:creationId xmlns:p14="http://schemas.microsoft.com/office/powerpoint/2010/main" val="2086337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6A4D2-6880-7644-A58E-F4A925F9D2B1}" type="slidenum">
              <a:rPr lang="en-US" smtClean="0"/>
              <a:t>12</a:t>
            </a:fld>
            <a:endParaRPr lang="en-US"/>
          </a:p>
        </p:txBody>
      </p:sp>
    </p:spTree>
    <p:extLst>
      <p:ext uri="{BB962C8B-B14F-4D97-AF65-F5344CB8AC3E}">
        <p14:creationId xmlns:p14="http://schemas.microsoft.com/office/powerpoint/2010/main" val="2130743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6A4D2-6880-7644-A58E-F4A925F9D2B1}" type="slidenum">
              <a:rPr lang="en-US" smtClean="0"/>
              <a:t>13</a:t>
            </a:fld>
            <a:endParaRPr lang="en-US"/>
          </a:p>
        </p:txBody>
      </p:sp>
    </p:spTree>
    <p:extLst>
      <p:ext uri="{BB962C8B-B14F-4D97-AF65-F5344CB8AC3E}">
        <p14:creationId xmlns:p14="http://schemas.microsoft.com/office/powerpoint/2010/main" val="3138061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6A4D2-6880-7644-A58E-F4A925F9D2B1}" type="slidenum">
              <a:rPr lang="en-US" smtClean="0"/>
              <a:t>15</a:t>
            </a:fld>
            <a:endParaRPr lang="en-US"/>
          </a:p>
        </p:txBody>
      </p:sp>
    </p:spTree>
    <p:extLst>
      <p:ext uri="{BB962C8B-B14F-4D97-AF65-F5344CB8AC3E}">
        <p14:creationId xmlns:p14="http://schemas.microsoft.com/office/powerpoint/2010/main" val="2426992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describe patterns or numeric contrasts, whether from simple calculations or complex statistical models, explain both the direction and magnitude of the association. Incorporate the concepts under study and the units of measurement rather than simply reporting coefficients (betas).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Comment 1: Neither the direction nor the size of the association is apparent.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Comment 2:  Most readers find it easier to assess the size and direction from hazards ratios (a form of relative risk) instead of log-hazards (log-relative risks, the betas from a hazards model).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Comment 3:  This version explains the association between number of children and disenrollment without requiring viewers to </a:t>
            </a:r>
            <a:r>
              <a:rPr lang="en-US" sz="1200" kern="1200" dirty="0" err="1">
                <a:solidFill>
                  <a:schemeClr val="tx1"/>
                </a:solidFill>
                <a:effectLst/>
                <a:latin typeface="+mn-lt"/>
                <a:ea typeface="+mn-ea"/>
                <a:cs typeface="+mn-cs"/>
              </a:rPr>
              <a:t>exponentiate</a:t>
            </a:r>
            <a:r>
              <a:rPr lang="en-US" sz="1200" kern="1200" dirty="0">
                <a:solidFill>
                  <a:schemeClr val="tx1"/>
                </a:solidFill>
                <a:effectLst/>
                <a:latin typeface="+mn-lt"/>
                <a:ea typeface="+mn-ea"/>
                <a:cs typeface="+mn-cs"/>
              </a:rPr>
              <a:t> the log-hazard in their heads to assess the size and direction of that association. It also explicitly identifies the group against which one-child families are compared in the model.</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15BD748-3284-49A6-A914-9F02E90C1CE0}" type="slidenum">
              <a:rPr lang="en-US" smtClean="0"/>
              <a:t>17</a:t>
            </a:fld>
            <a:endParaRPr lang="en-US"/>
          </a:p>
        </p:txBody>
      </p:sp>
    </p:spTree>
    <p:extLst>
      <p:ext uri="{BB962C8B-B14F-4D97-AF65-F5344CB8AC3E}">
        <p14:creationId xmlns:p14="http://schemas.microsoft.com/office/powerpoint/2010/main" val="235443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CAF36-5A1C-DE4E-8B16-2A1648FA394E}" type="slidenum">
              <a:rPr lang="en-US" smtClean="0"/>
              <a:t>18</a:t>
            </a:fld>
            <a:endParaRPr lang="en-US"/>
          </a:p>
        </p:txBody>
      </p:sp>
    </p:spTree>
    <p:extLst>
      <p:ext uri="{BB962C8B-B14F-4D97-AF65-F5344CB8AC3E}">
        <p14:creationId xmlns:p14="http://schemas.microsoft.com/office/powerpoint/2010/main" val="658141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provide an overview of these properties by forcing us to do what’s called a “squint test.”</a:t>
            </a:r>
          </a:p>
        </p:txBody>
      </p:sp>
      <p:sp>
        <p:nvSpPr>
          <p:cNvPr id="4" name="Slide Number Placeholder 3"/>
          <p:cNvSpPr>
            <a:spLocks noGrp="1"/>
          </p:cNvSpPr>
          <p:nvPr>
            <p:ph type="sldNum" sz="quarter" idx="10"/>
          </p:nvPr>
        </p:nvSpPr>
        <p:spPr/>
        <p:txBody>
          <a:bodyPr/>
          <a:lstStyle/>
          <a:p>
            <a:fld id="{8256A4D2-6880-7644-A58E-F4A925F9D2B1}" type="slidenum">
              <a:rPr lang="en-US" smtClean="0"/>
              <a:t>19</a:t>
            </a:fld>
            <a:endParaRPr lang="en-US"/>
          </a:p>
        </p:txBody>
      </p:sp>
    </p:spTree>
    <p:extLst>
      <p:ext uri="{BB962C8B-B14F-4D97-AF65-F5344CB8AC3E}">
        <p14:creationId xmlns:p14="http://schemas.microsoft.com/office/powerpoint/2010/main" val="2584947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Helvetica Neue"/>
                <a:cs typeface="Helvetica Neue"/>
              </a:rPr>
              <a:t>This attracts attention but </a:t>
            </a:r>
            <a:r>
              <a:rPr lang="en-US" sz="1200" spc="-10" dirty="0">
                <a:latin typeface="Helvetica Neue"/>
                <a:cs typeface="Helvetica Neue"/>
              </a:rPr>
              <a:t>tires </a:t>
            </a:r>
            <a:r>
              <a:rPr lang="en-US" sz="1200" dirty="0">
                <a:latin typeface="Helvetica Neue"/>
                <a:cs typeface="Helvetica Neue"/>
              </a:rPr>
              <a:t>out the</a:t>
            </a:r>
            <a:r>
              <a:rPr lang="en-US" sz="1200" spc="-80" dirty="0">
                <a:latin typeface="Helvetica Neue"/>
                <a:cs typeface="Helvetica Neue"/>
              </a:rPr>
              <a:t> </a:t>
            </a:r>
            <a:r>
              <a:rPr lang="en-US" sz="1200" dirty="0">
                <a:latin typeface="Helvetica Neue"/>
                <a:cs typeface="Helvetica Neue"/>
              </a:rPr>
              <a:t>eye</a:t>
            </a:r>
          </a:p>
        </p:txBody>
      </p:sp>
      <p:sp>
        <p:nvSpPr>
          <p:cNvPr id="4" name="Slide Number Placeholder 3"/>
          <p:cNvSpPr>
            <a:spLocks noGrp="1"/>
          </p:cNvSpPr>
          <p:nvPr>
            <p:ph type="sldNum" sz="quarter" idx="10"/>
          </p:nvPr>
        </p:nvSpPr>
        <p:spPr/>
        <p:txBody>
          <a:bodyPr/>
          <a:lstStyle/>
          <a:p>
            <a:fld id="{25FCAF36-5A1C-DE4E-8B16-2A1648FA394E}" type="slidenum">
              <a:rPr lang="en-US" smtClean="0"/>
              <a:t>21</a:t>
            </a:fld>
            <a:endParaRPr lang="en-US"/>
          </a:p>
        </p:txBody>
      </p:sp>
    </p:spTree>
    <p:extLst>
      <p:ext uri="{BB962C8B-B14F-4D97-AF65-F5344CB8AC3E}">
        <p14:creationId xmlns:p14="http://schemas.microsoft.com/office/powerpoint/2010/main" val="624753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Tufte</a:t>
            </a:r>
            <a:r>
              <a:rPr lang="en-US" dirty="0"/>
              <a:t>. </a:t>
            </a:r>
            <a:r>
              <a:rPr lang="en-US" dirty="0" smtClean="0"/>
              <a:t>Edward</a:t>
            </a:r>
            <a:endParaRPr lang="en-US" dirty="0"/>
          </a:p>
          <a:p>
            <a:r>
              <a:rPr lang="en-US" sz="1200" b="1" i="0" kern="1200" dirty="0">
                <a:solidFill>
                  <a:schemeClr val="tx1"/>
                </a:solidFill>
                <a:effectLst/>
                <a:latin typeface="+mn-lt"/>
                <a:ea typeface="+mn-ea"/>
                <a:cs typeface="+mn-cs"/>
              </a:rPr>
              <a:t>Data</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ink</a:t>
            </a:r>
            <a:r>
              <a:rPr lang="en-US" sz="1200" b="0" i="0" kern="1200" dirty="0">
                <a:solidFill>
                  <a:schemeClr val="tx1"/>
                </a:solidFill>
                <a:effectLst/>
                <a:latin typeface="+mn-lt"/>
                <a:ea typeface="+mn-ea"/>
                <a:cs typeface="+mn-cs"/>
              </a:rPr>
              <a:t> is the non-erasable core of a graphic, the non-redundant </a:t>
            </a:r>
            <a:r>
              <a:rPr lang="en-US" sz="1200" b="1" i="0" kern="1200" dirty="0">
                <a:solidFill>
                  <a:schemeClr val="tx1"/>
                </a:solidFill>
                <a:effectLst/>
                <a:latin typeface="+mn-lt"/>
                <a:ea typeface="+mn-ea"/>
                <a:cs typeface="+mn-cs"/>
              </a:rPr>
              <a:t>ink</a:t>
            </a:r>
            <a:r>
              <a:rPr lang="en-US" sz="1200" b="0" i="0" kern="1200" dirty="0">
                <a:solidFill>
                  <a:schemeClr val="tx1"/>
                </a:solidFill>
                <a:effectLst/>
                <a:latin typeface="+mn-lt"/>
                <a:ea typeface="+mn-ea"/>
                <a:cs typeface="+mn-cs"/>
              </a:rPr>
              <a:t> arranged in response to variation in the numbers represented.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256A4D2-6880-7644-A58E-F4A925F9D2B1}" type="slidenum">
              <a:rPr lang="en-US" smtClean="0"/>
              <a:t>22</a:t>
            </a:fld>
            <a:endParaRPr lang="en-US"/>
          </a:p>
        </p:txBody>
      </p:sp>
    </p:spTree>
    <p:extLst>
      <p:ext uri="{BB962C8B-B14F-4D97-AF65-F5344CB8AC3E}">
        <p14:creationId xmlns:p14="http://schemas.microsoft.com/office/powerpoint/2010/main" val="619795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154" indent="-211454">
              <a:lnSpc>
                <a:spcPct val="100000"/>
              </a:lnSpc>
              <a:buChar char="•"/>
              <a:tabLst>
                <a:tab pos="210820" algn="l"/>
              </a:tabLst>
            </a:pPr>
            <a:r>
              <a:rPr lang="en-US" sz="1200" spc="-10" dirty="0">
                <a:latin typeface="Helvetica Neue"/>
                <a:cs typeface="Helvetica Neue"/>
              </a:rPr>
              <a:t>Avoid </a:t>
            </a:r>
            <a:r>
              <a:rPr lang="en-US" sz="1200" spc="-5" dirty="0">
                <a:latin typeface="Helvetica Neue"/>
                <a:cs typeface="Helvetica Neue"/>
              </a:rPr>
              <a:t>resolution</a:t>
            </a:r>
            <a:r>
              <a:rPr lang="en-US" sz="1200" spc="-70" dirty="0">
                <a:latin typeface="Helvetica Neue"/>
                <a:cs typeface="Helvetica Neue"/>
              </a:rPr>
              <a:t> </a:t>
            </a:r>
            <a:r>
              <a:rPr lang="en-US" sz="1200" dirty="0">
                <a:latin typeface="Helvetica Neue"/>
                <a:cs typeface="Helvetica Neue"/>
              </a:rPr>
              <a:t>overkill!</a:t>
            </a:r>
            <a:r>
              <a:rPr lang="en-US" sz="1200" baseline="0" dirty="0">
                <a:latin typeface="Helvetica Neue"/>
                <a:cs typeface="Helvetica Neue"/>
              </a:rPr>
              <a:t> </a:t>
            </a:r>
            <a:r>
              <a:rPr lang="en-US" sz="1200" dirty="0">
                <a:latin typeface="Helvetica Neue"/>
                <a:cs typeface="Helvetica Neue"/>
              </a:rPr>
              <a:t>At least 150 dpi, but no </a:t>
            </a:r>
            <a:r>
              <a:rPr lang="en-US" sz="1200" spc="-10" dirty="0">
                <a:latin typeface="Helvetica Neue"/>
                <a:cs typeface="Helvetica Neue"/>
              </a:rPr>
              <a:t>more </a:t>
            </a:r>
            <a:r>
              <a:rPr lang="en-US" sz="1200" dirty="0">
                <a:latin typeface="Helvetica Neue"/>
                <a:cs typeface="Helvetica Neue"/>
              </a:rPr>
              <a:t>than 300</a:t>
            </a:r>
            <a:r>
              <a:rPr lang="en-US" sz="1200" spc="-90" dirty="0">
                <a:latin typeface="Helvetica Neue"/>
                <a:cs typeface="Helvetica Neue"/>
              </a:rPr>
              <a:t> </a:t>
            </a:r>
            <a:r>
              <a:rPr lang="en-US" sz="1200" dirty="0">
                <a:latin typeface="Helvetica Neue"/>
                <a:cs typeface="Helvetica Neue"/>
              </a:rPr>
              <a:t>dpi</a:t>
            </a:r>
          </a:p>
          <a:p>
            <a:pPr>
              <a:lnSpc>
                <a:spcPct val="100000"/>
              </a:lnSpc>
              <a:spcBef>
                <a:spcPts val="1"/>
              </a:spcBef>
            </a:pPr>
            <a:endParaRPr lang="en-US" sz="1800" dirty="0">
              <a:latin typeface="Times New Roman"/>
              <a:cs typeface="Times New Roman"/>
            </a:endParaRPr>
          </a:p>
          <a:p>
            <a:pPr marL="224154" marR="1812925" indent="-211454">
              <a:lnSpc>
                <a:spcPct val="141700"/>
              </a:lnSpc>
              <a:buChar char="•"/>
              <a:tabLst>
                <a:tab pos="210820" algn="l"/>
              </a:tabLst>
            </a:pPr>
            <a:r>
              <a:rPr lang="en-US" sz="1200" dirty="0">
                <a:latin typeface="Helvetica Neue"/>
                <a:cs typeface="Helvetica Neue"/>
              </a:rPr>
              <a:t>Save photos as jpg or</a:t>
            </a:r>
            <a:r>
              <a:rPr lang="en-US" sz="1200" spc="-100" dirty="0">
                <a:latin typeface="Helvetica Neue"/>
                <a:cs typeface="Helvetica Neue"/>
              </a:rPr>
              <a:t> </a:t>
            </a:r>
            <a:r>
              <a:rPr lang="en-US" sz="1200" dirty="0" err="1">
                <a:latin typeface="Helvetica Neue"/>
                <a:cs typeface="Helvetica Neue"/>
              </a:rPr>
              <a:t>png</a:t>
            </a:r>
            <a:endParaRPr lang="en-US" sz="1200" dirty="0">
              <a:latin typeface="Helvetica Neue"/>
              <a:cs typeface="Helvetica Neue"/>
            </a:endParaRPr>
          </a:p>
          <a:p>
            <a:pPr marL="224154" marR="1812925" indent="-211454">
              <a:lnSpc>
                <a:spcPct val="141700"/>
              </a:lnSpc>
              <a:buChar char="•"/>
              <a:tabLst>
                <a:tab pos="210820" algn="l"/>
              </a:tabLst>
            </a:pPr>
            <a:endParaRPr lang="en-US" sz="1200" dirty="0">
              <a:latin typeface="Helvetica Neue"/>
              <a:cs typeface="Helvetica Neue"/>
            </a:endParaRPr>
          </a:p>
          <a:p>
            <a:pPr marL="224154" marR="1812925" indent="-211454">
              <a:lnSpc>
                <a:spcPct val="141700"/>
              </a:lnSpc>
              <a:buChar char="•"/>
              <a:tabLst>
                <a:tab pos="210820" algn="l"/>
              </a:tabLst>
            </a:pPr>
            <a:r>
              <a:rPr lang="en-US" sz="1200" dirty="0">
                <a:latin typeface="Helvetica Neue"/>
                <a:cs typeface="Helvetica Neue"/>
              </a:rPr>
              <a:t> Line art as a </a:t>
            </a:r>
            <a:r>
              <a:rPr lang="en-US" sz="1200" dirty="0" err="1">
                <a:latin typeface="Helvetica Neue"/>
                <a:cs typeface="Helvetica Neue"/>
              </a:rPr>
              <a:t>png</a:t>
            </a:r>
            <a:r>
              <a:rPr lang="en-US" sz="1200" spc="-100" dirty="0">
                <a:latin typeface="Helvetica Neue"/>
                <a:cs typeface="Helvetica Neue"/>
              </a:rPr>
              <a:t> </a:t>
            </a:r>
            <a:r>
              <a:rPr lang="en-US" sz="1200" dirty="0">
                <a:latin typeface="Helvetica Neue"/>
                <a:cs typeface="Helvetica Neue"/>
              </a:rPr>
              <a:t>(graphs)</a:t>
            </a:r>
          </a:p>
          <a:p>
            <a:pPr>
              <a:lnSpc>
                <a:spcPct val="100000"/>
              </a:lnSpc>
              <a:buFont typeface="Helvetica Neue"/>
              <a:buChar char="•"/>
            </a:pPr>
            <a:endParaRPr lang="en-US" sz="1200" dirty="0">
              <a:latin typeface="Times New Roman"/>
              <a:cs typeface="Times New Roman"/>
            </a:endParaRPr>
          </a:p>
          <a:p>
            <a:pPr marL="224154" marR="2128520" indent="-211454">
              <a:lnSpc>
                <a:spcPct val="121700"/>
              </a:lnSpc>
              <a:spcBef>
                <a:spcPts val="1480"/>
              </a:spcBef>
              <a:buChar char="•"/>
              <a:tabLst>
                <a:tab pos="210820" algn="l"/>
              </a:tabLst>
            </a:pPr>
            <a:r>
              <a:rPr lang="en-US" sz="1200" spc="-40" dirty="0">
                <a:latin typeface="Helvetica Neue"/>
                <a:cs typeface="Helvetica Neue"/>
              </a:rPr>
              <a:t>Web </a:t>
            </a:r>
            <a:r>
              <a:rPr lang="en-US" sz="1200" dirty="0">
                <a:latin typeface="Helvetica Neue"/>
                <a:cs typeface="Helvetica Neue"/>
              </a:rPr>
              <a:t>images </a:t>
            </a:r>
            <a:r>
              <a:rPr lang="en-US" sz="1200" spc="-15" dirty="0">
                <a:latin typeface="Helvetica Neue"/>
                <a:cs typeface="Helvetica Neue"/>
              </a:rPr>
              <a:t>are</a:t>
            </a:r>
            <a:r>
              <a:rPr lang="en-US" sz="1200" spc="-50" dirty="0">
                <a:latin typeface="Helvetica Neue"/>
                <a:cs typeface="Helvetica Neue"/>
              </a:rPr>
              <a:t> </a:t>
            </a:r>
            <a:r>
              <a:rPr lang="en-US" sz="1200" dirty="0">
                <a:latin typeface="Helvetica Neue"/>
                <a:cs typeface="Helvetica Neue"/>
              </a:rPr>
              <a:t>usually  poor</a:t>
            </a:r>
            <a:r>
              <a:rPr lang="en-US" sz="1200" spc="-90" dirty="0">
                <a:latin typeface="Helvetica Neue"/>
                <a:cs typeface="Helvetica Neue"/>
              </a:rPr>
              <a:t> </a:t>
            </a:r>
            <a:r>
              <a:rPr lang="en-US" sz="1200" spc="-5" dirty="0">
                <a:latin typeface="Helvetica Neue"/>
                <a:cs typeface="Helvetica Neue"/>
              </a:rPr>
              <a:t>resolution</a:t>
            </a:r>
            <a:endParaRPr lang="en-US" sz="1200" dirty="0">
              <a:latin typeface="Helvetica Neue"/>
              <a:cs typeface="Helvetica Neue"/>
            </a:endParaRPr>
          </a:p>
        </p:txBody>
      </p:sp>
      <p:sp>
        <p:nvSpPr>
          <p:cNvPr id="4" name="Slide Number Placeholder 3"/>
          <p:cNvSpPr>
            <a:spLocks noGrp="1"/>
          </p:cNvSpPr>
          <p:nvPr>
            <p:ph type="sldNum" sz="quarter" idx="10"/>
          </p:nvPr>
        </p:nvSpPr>
        <p:spPr/>
        <p:txBody>
          <a:bodyPr/>
          <a:lstStyle/>
          <a:p>
            <a:fld id="{25FCAF36-5A1C-DE4E-8B16-2A1648FA394E}" type="slidenum">
              <a:rPr lang="en-US" smtClean="0"/>
              <a:t>23</a:t>
            </a:fld>
            <a:endParaRPr lang="en-US"/>
          </a:p>
        </p:txBody>
      </p:sp>
    </p:spTree>
    <p:extLst>
      <p:ext uri="{BB962C8B-B14F-4D97-AF65-F5344CB8AC3E}">
        <p14:creationId xmlns:p14="http://schemas.microsoft.com/office/powerpoint/2010/main" val="316983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6A4D2-6880-7644-A58E-F4A925F9D2B1}" type="slidenum">
              <a:rPr lang="en-US" smtClean="0"/>
              <a:t>3</a:t>
            </a:fld>
            <a:endParaRPr lang="en-US"/>
          </a:p>
        </p:txBody>
      </p:sp>
    </p:spTree>
    <p:extLst>
      <p:ext uri="{BB962C8B-B14F-4D97-AF65-F5344CB8AC3E}">
        <p14:creationId xmlns:p14="http://schemas.microsoft.com/office/powerpoint/2010/main" val="4062913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merican Typewriter"/>
                <a:cs typeface="American Typewriter"/>
              </a:rPr>
              <a:t>Avoid redundancy (i.e., bulleting every paragraph on poster).</a:t>
            </a:r>
          </a:p>
        </p:txBody>
      </p:sp>
      <p:sp>
        <p:nvSpPr>
          <p:cNvPr id="4" name="Slide Number Placeholder 3"/>
          <p:cNvSpPr>
            <a:spLocks noGrp="1"/>
          </p:cNvSpPr>
          <p:nvPr>
            <p:ph type="sldNum" sz="quarter" idx="10"/>
          </p:nvPr>
        </p:nvSpPr>
        <p:spPr/>
        <p:txBody>
          <a:bodyPr/>
          <a:lstStyle/>
          <a:p>
            <a:fld id="{25FCAF36-5A1C-DE4E-8B16-2A1648FA394E}" type="slidenum">
              <a:rPr lang="en-US" smtClean="0"/>
              <a:t>24</a:t>
            </a:fld>
            <a:endParaRPr lang="en-US"/>
          </a:p>
        </p:txBody>
      </p:sp>
    </p:spTree>
    <p:extLst>
      <p:ext uri="{BB962C8B-B14F-4D97-AF65-F5344CB8AC3E}">
        <p14:creationId xmlns:p14="http://schemas.microsoft.com/office/powerpoint/2010/main" val="2182280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6A4D2-6880-7644-A58E-F4A925F9D2B1}" type="slidenum">
              <a:rPr lang="en-US" smtClean="0"/>
              <a:t>27</a:t>
            </a:fld>
            <a:endParaRPr lang="en-US"/>
          </a:p>
        </p:txBody>
      </p:sp>
    </p:spTree>
    <p:extLst>
      <p:ext uri="{BB962C8B-B14F-4D97-AF65-F5344CB8AC3E}">
        <p14:creationId xmlns:p14="http://schemas.microsoft.com/office/powerpoint/2010/main" val="368878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6A4D2-6880-7644-A58E-F4A925F9D2B1}" type="slidenum">
              <a:rPr lang="en-US" smtClean="0"/>
              <a:t>4</a:t>
            </a:fld>
            <a:endParaRPr lang="en-US"/>
          </a:p>
        </p:txBody>
      </p:sp>
    </p:spTree>
    <p:extLst>
      <p:ext uri="{BB962C8B-B14F-4D97-AF65-F5344CB8AC3E}">
        <p14:creationId xmlns:p14="http://schemas.microsoft.com/office/powerpoint/2010/main" val="204591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6A4D2-6880-7644-A58E-F4A925F9D2B1}" type="slidenum">
              <a:rPr lang="en-US" smtClean="0"/>
              <a:t>5</a:t>
            </a:fld>
            <a:endParaRPr lang="en-US"/>
          </a:p>
        </p:txBody>
      </p:sp>
    </p:spTree>
    <p:extLst>
      <p:ext uri="{BB962C8B-B14F-4D97-AF65-F5344CB8AC3E}">
        <p14:creationId xmlns:p14="http://schemas.microsoft.com/office/powerpoint/2010/main" val="123460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15BD748-3284-49A6-A914-9F02E90C1CE0}" type="slidenum">
              <a:rPr lang="en-US" smtClean="0"/>
              <a:t>6</a:t>
            </a:fld>
            <a:endParaRPr lang="en-US"/>
          </a:p>
        </p:txBody>
      </p:sp>
    </p:spTree>
    <p:extLst>
      <p:ext uri="{BB962C8B-B14F-4D97-AF65-F5344CB8AC3E}">
        <p14:creationId xmlns:p14="http://schemas.microsoft.com/office/powerpoint/2010/main" val="401495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6A4D2-6880-7644-A58E-F4A925F9D2B1}" type="slidenum">
              <a:rPr lang="en-US" smtClean="0"/>
              <a:t>7</a:t>
            </a:fld>
            <a:endParaRPr lang="en-US"/>
          </a:p>
        </p:txBody>
      </p:sp>
    </p:spTree>
    <p:extLst>
      <p:ext uri="{BB962C8B-B14F-4D97-AF65-F5344CB8AC3E}">
        <p14:creationId xmlns:p14="http://schemas.microsoft.com/office/powerpoint/2010/main" val="2496389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6A4D2-6880-7644-A58E-F4A925F9D2B1}" type="slidenum">
              <a:rPr lang="en-US" smtClean="0"/>
              <a:t>8</a:t>
            </a:fld>
            <a:endParaRPr lang="en-US"/>
          </a:p>
        </p:txBody>
      </p:sp>
    </p:spTree>
    <p:extLst>
      <p:ext uri="{BB962C8B-B14F-4D97-AF65-F5344CB8AC3E}">
        <p14:creationId xmlns:p14="http://schemas.microsoft.com/office/powerpoint/2010/main" val="122982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5BD748-3284-49A6-A914-9F02E90C1CE0}" type="slidenum">
              <a:rPr lang="en-US" smtClean="0"/>
              <a:t>9</a:t>
            </a:fld>
            <a:endParaRPr lang="en-US"/>
          </a:p>
        </p:txBody>
      </p:sp>
    </p:spTree>
    <p:extLst>
      <p:ext uri="{BB962C8B-B14F-4D97-AF65-F5344CB8AC3E}">
        <p14:creationId xmlns:p14="http://schemas.microsoft.com/office/powerpoint/2010/main" val="141566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6A4D2-6880-7644-A58E-F4A925F9D2B1}" type="slidenum">
              <a:rPr lang="en-US" smtClean="0"/>
              <a:t>10</a:t>
            </a:fld>
            <a:endParaRPr lang="en-US"/>
          </a:p>
        </p:txBody>
      </p:sp>
    </p:spTree>
    <p:extLst>
      <p:ext uri="{BB962C8B-B14F-4D97-AF65-F5344CB8AC3E}">
        <p14:creationId xmlns:p14="http://schemas.microsoft.com/office/powerpoint/2010/main" val="3238235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1FFE40-DA07-A24C-A6C2-04EFED4C61B9}"/>
              </a:ext>
            </a:extLst>
          </p:cNvPr>
          <p:cNvPicPr>
            <a:picLocks noChangeAspect="1"/>
          </p:cNvPicPr>
          <p:nvPr userDrawn="1"/>
        </p:nvPicPr>
        <p:blipFill rotWithShape="1">
          <a:blip r:embed="rId2">
            <a:alphaModFix amt="10000"/>
          </a:blip>
          <a:srcRect l="2265" t="12271" r="647" b="33117"/>
          <a:stretch/>
        </p:blipFill>
        <p:spPr>
          <a:xfrm>
            <a:off x="0" y="0"/>
            <a:ext cx="12192000" cy="6858000"/>
          </a:xfrm>
          <a:prstGeom prst="rect">
            <a:avLst/>
          </a:prstGeom>
          <a:noFill/>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D7EFDB-3A43-2042-A995-5C3D7F74A7A8}"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056EA-14A2-0A44-BF03-B602515B51A6}" type="slidenum">
              <a:rPr lang="en-US" smtClean="0"/>
              <a:t>‹#›</a:t>
            </a:fld>
            <a:endParaRPr lang="en-US"/>
          </a:p>
        </p:txBody>
      </p:sp>
    </p:spTree>
    <p:extLst>
      <p:ext uri="{BB962C8B-B14F-4D97-AF65-F5344CB8AC3E}">
        <p14:creationId xmlns:p14="http://schemas.microsoft.com/office/powerpoint/2010/main" val="162595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D7EFDB-3A43-2042-A995-5C3D7F74A7A8}"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056EA-14A2-0A44-BF03-B602515B51A6}" type="slidenum">
              <a:rPr lang="en-US" smtClean="0"/>
              <a:t>‹#›</a:t>
            </a:fld>
            <a:endParaRPr lang="en-US"/>
          </a:p>
        </p:txBody>
      </p:sp>
      <p:pic>
        <p:nvPicPr>
          <p:cNvPr id="8" name="Picture 7">
            <a:extLst>
              <a:ext uri="{FF2B5EF4-FFF2-40B4-BE49-F238E27FC236}">
                <a16:creationId xmlns:a16="http://schemas.microsoft.com/office/drawing/2014/main" id="{DA7852AC-4902-A24F-99C8-49E59EE24ECB}"/>
              </a:ext>
            </a:extLst>
          </p:cNvPr>
          <p:cNvPicPr>
            <a:picLocks noChangeAspect="1"/>
          </p:cNvPicPr>
          <p:nvPr userDrawn="1"/>
        </p:nvPicPr>
        <p:blipFill rotWithShape="1">
          <a:blip r:embed="rId2">
            <a:alphaModFix amt="10000"/>
          </a:blip>
          <a:srcRect l="5556" r="5556"/>
          <a:stretch/>
        </p:blipFill>
        <p:spPr>
          <a:xfrm>
            <a:off x="0" y="0"/>
            <a:ext cx="12192000" cy="6858000"/>
          </a:xfrm>
          <a:prstGeom prst="rect">
            <a:avLst/>
          </a:prstGeom>
        </p:spPr>
      </p:pic>
    </p:spTree>
    <p:extLst>
      <p:ext uri="{BB962C8B-B14F-4D97-AF65-F5344CB8AC3E}">
        <p14:creationId xmlns:p14="http://schemas.microsoft.com/office/powerpoint/2010/main" val="108061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7EFDB-3A43-2042-A995-5C3D7F74A7A8}"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056EA-14A2-0A44-BF03-B602515B51A6}" type="slidenum">
              <a:rPr lang="en-US" smtClean="0"/>
              <a:t>‹#›</a:t>
            </a:fld>
            <a:endParaRPr lang="en-US"/>
          </a:p>
        </p:txBody>
      </p:sp>
      <p:pic>
        <p:nvPicPr>
          <p:cNvPr id="7" name="Picture 6">
            <a:extLst>
              <a:ext uri="{FF2B5EF4-FFF2-40B4-BE49-F238E27FC236}">
                <a16:creationId xmlns:a16="http://schemas.microsoft.com/office/drawing/2014/main" id="{5A32658F-71AF-D145-A52C-A701098E0637}"/>
              </a:ext>
            </a:extLst>
          </p:cNvPr>
          <p:cNvPicPr>
            <a:picLocks noChangeAspect="1"/>
          </p:cNvPicPr>
          <p:nvPr userDrawn="1"/>
        </p:nvPicPr>
        <p:blipFill rotWithShape="1">
          <a:blip r:embed="rId2">
            <a:alphaModFix amt="10000"/>
          </a:blip>
          <a:srcRect l="5556" r="5556"/>
          <a:stretch/>
        </p:blipFill>
        <p:spPr>
          <a:xfrm>
            <a:off x="0" y="0"/>
            <a:ext cx="12192000" cy="6858000"/>
          </a:xfrm>
          <a:prstGeom prst="rect">
            <a:avLst/>
          </a:prstGeom>
        </p:spPr>
      </p:pic>
    </p:spTree>
    <p:extLst>
      <p:ext uri="{BB962C8B-B14F-4D97-AF65-F5344CB8AC3E}">
        <p14:creationId xmlns:p14="http://schemas.microsoft.com/office/powerpoint/2010/main" val="172334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7EFDB-3A43-2042-A995-5C3D7F74A7A8}"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056EA-14A2-0A44-BF03-B602515B51A6}" type="slidenum">
              <a:rPr lang="en-US" smtClean="0"/>
              <a:t>‹#›</a:t>
            </a:fld>
            <a:endParaRPr lang="en-US"/>
          </a:p>
        </p:txBody>
      </p:sp>
      <p:pic>
        <p:nvPicPr>
          <p:cNvPr id="7" name="Picture 6">
            <a:extLst>
              <a:ext uri="{FF2B5EF4-FFF2-40B4-BE49-F238E27FC236}">
                <a16:creationId xmlns:a16="http://schemas.microsoft.com/office/drawing/2014/main" id="{128A59A3-156F-2D4A-A52F-B8ACE0A65817}"/>
              </a:ext>
            </a:extLst>
          </p:cNvPr>
          <p:cNvPicPr>
            <a:picLocks noChangeAspect="1"/>
          </p:cNvPicPr>
          <p:nvPr userDrawn="1"/>
        </p:nvPicPr>
        <p:blipFill rotWithShape="1">
          <a:blip r:embed="rId2">
            <a:alphaModFix amt="10000"/>
          </a:blip>
          <a:srcRect l="5556" r="5556"/>
          <a:stretch/>
        </p:blipFill>
        <p:spPr>
          <a:xfrm>
            <a:off x="0" y="0"/>
            <a:ext cx="12192000" cy="6858000"/>
          </a:xfrm>
          <a:prstGeom prst="rect">
            <a:avLst/>
          </a:prstGeom>
        </p:spPr>
      </p:pic>
    </p:spTree>
    <p:extLst>
      <p:ext uri="{BB962C8B-B14F-4D97-AF65-F5344CB8AC3E}">
        <p14:creationId xmlns:p14="http://schemas.microsoft.com/office/powerpoint/2010/main" val="747913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09265" y="805483"/>
            <a:ext cx="11122880" cy="1349437"/>
          </a:xfrm>
          <a:prstGeom prst="rect">
            <a:avLst/>
          </a:prstGeom>
        </p:spPr>
        <p:txBody>
          <a:bodyPr lIns="0" tIns="0" rIns="0" bIns="0"/>
          <a:lstStyle>
            <a:lvl1pPr>
              <a:defRPr sz="3590" b="0" i="0">
                <a:solidFill>
                  <a:schemeClr val="tx1"/>
                </a:solidFill>
                <a:latin typeface="American Typewriter"/>
                <a:cs typeface="American Typewrite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a:extLst>
              <a:ext uri="{FF2B5EF4-FFF2-40B4-BE49-F238E27FC236}">
                <a16:creationId xmlns:a16="http://schemas.microsoft.com/office/drawing/2014/main" id="{169FB32A-7C95-5F40-A671-E48CD61F40E5}"/>
              </a:ext>
            </a:extLst>
          </p:cNvPr>
          <p:cNvPicPr>
            <a:picLocks noChangeAspect="1"/>
          </p:cNvPicPr>
          <p:nvPr userDrawn="1"/>
        </p:nvPicPr>
        <p:blipFill rotWithShape="1">
          <a:blip r:embed="rId2">
            <a:alphaModFix amt="10000"/>
          </a:blip>
          <a:srcRect l="5556" r="5556"/>
          <a:stretch/>
        </p:blipFill>
        <p:spPr>
          <a:xfrm>
            <a:off x="0" y="0"/>
            <a:ext cx="12192000" cy="6858000"/>
          </a:xfrm>
          <a:prstGeom prst="rect">
            <a:avLst/>
          </a:prstGeom>
        </p:spPr>
      </p:pic>
    </p:spTree>
    <p:extLst>
      <p:ext uri="{BB962C8B-B14F-4D97-AF65-F5344CB8AC3E}">
        <p14:creationId xmlns:p14="http://schemas.microsoft.com/office/powerpoint/2010/main" val="115760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7EFDB-3A43-2042-A995-5C3D7F74A7A8}"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056EA-14A2-0A44-BF03-B602515B51A6}" type="slidenum">
              <a:rPr lang="en-US" smtClean="0"/>
              <a:t>‹#›</a:t>
            </a:fld>
            <a:endParaRPr lang="en-US"/>
          </a:p>
        </p:txBody>
      </p:sp>
      <p:pic>
        <p:nvPicPr>
          <p:cNvPr id="8" name="Picture 7">
            <a:extLst>
              <a:ext uri="{FF2B5EF4-FFF2-40B4-BE49-F238E27FC236}">
                <a16:creationId xmlns:a16="http://schemas.microsoft.com/office/drawing/2014/main" id="{598B056C-0A1E-1C4E-A560-59E0CC6E3CAC}"/>
              </a:ext>
            </a:extLst>
          </p:cNvPr>
          <p:cNvPicPr>
            <a:picLocks noChangeAspect="1"/>
          </p:cNvPicPr>
          <p:nvPr userDrawn="1"/>
        </p:nvPicPr>
        <p:blipFill rotWithShape="1">
          <a:blip r:embed="rId2">
            <a:alphaModFix amt="10000"/>
          </a:blip>
          <a:srcRect l="5556" r="5556"/>
          <a:stretch/>
        </p:blipFill>
        <p:spPr>
          <a:xfrm>
            <a:off x="0" y="0"/>
            <a:ext cx="12192000" cy="6858000"/>
          </a:xfrm>
          <a:prstGeom prst="rect">
            <a:avLst/>
          </a:prstGeom>
        </p:spPr>
      </p:pic>
    </p:spTree>
    <p:extLst>
      <p:ext uri="{BB962C8B-B14F-4D97-AF65-F5344CB8AC3E}">
        <p14:creationId xmlns:p14="http://schemas.microsoft.com/office/powerpoint/2010/main" val="353024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D7EFDB-3A43-2042-A995-5C3D7F74A7A8}"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056EA-14A2-0A44-BF03-B602515B51A6}" type="slidenum">
              <a:rPr lang="en-US" smtClean="0"/>
              <a:t>‹#›</a:t>
            </a:fld>
            <a:endParaRPr lang="en-US"/>
          </a:p>
        </p:txBody>
      </p:sp>
      <p:pic>
        <p:nvPicPr>
          <p:cNvPr id="7" name="Picture 6">
            <a:extLst>
              <a:ext uri="{FF2B5EF4-FFF2-40B4-BE49-F238E27FC236}">
                <a16:creationId xmlns:a16="http://schemas.microsoft.com/office/drawing/2014/main" id="{DD4BBD11-0B8B-1645-A773-6852B6851E26}"/>
              </a:ext>
            </a:extLst>
          </p:cNvPr>
          <p:cNvPicPr>
            <a:picLocks noChangeAspect="1"/>
          </p:cNvPicPr>
          <p:nvPr userDrawn="1"/>
        </p:nvPicPr>
        <p:blipFill rotWithShape="1">
          <a:blip r:embed="rId2">
            <a:alphaModFix amt="10000"/>
          </a:blip>
          <a:srcRect l="5556" r="5556"/>
          <a:stretch/>
        </p:blipFill>
        <p:spPr>
          <a:xfrm>
            <a:off x="0" y="0"/>
            <a:ext cx="12192000" cy="6858000"/>
          </a:xfrm>
          <a:prstGeom prst="rect">
            <a:avLst/>
          </a:prstGeom>
        </p:spPr>
      </p:pic>
    </p:spTree>
    <p:extLst>
      <p:ext uri="{BB962C8B-B14F-4D97-AF65-F5344CB8AC3E}">
        <p14:creationId xmlns:p14="http://schemas.microsoft.com/office/powerpoint/2010/main" val="58247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D7EFDB-3A43-2042-A995-5C3D7F74A7A8}"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056EA-14A2-0A44-BF03-B602515B51A6}" type="slidenum">
              <a:rPr lang="en-US" smtClean="0"/>
              <a:t>‹#›</a:t>
            </a:fld>
            <a:endParaRPr lang="en-US"/>
          </a:p>
        </p:txBody>
      </p:sp>
      <p:pic>
        <p:nvPicPr>
          <p:cNvPr id="8" name="Picture 7">
            <a:extLst>
              <a:ext uri="{FF2B5EF4-FFF2-40B4-BE49-F238E27FC236}">
                <a16:creationId xmlns:a16="http://schemas.microsoft.com/office/drawing/2014/main" id="{5E7D4BEC-60DE-D24C-95DE-5C6E85ACB282}"/>
              </a:ext>
            </a:extLst>
          </p:cNvPr>
          <p:cNvPicPr>
            <a:picLocks noChangeAspect="1"/>
          </p:cNvPicPr>
          <p:nvPr userDrawn="1"/>
        </p:nvPicPr>
        <p:blipFill rotWithShape="1">
          <a:blip r:embed="rId2">
            <a:alphaModFix amt="10000"/>
          </a:blip>
          <a:srcRect l="5556" r="5556"/>
          <a:stretch/>
        </p:blipFill>
        <p:spPr>
          <a:xfrm>
            <a:off x="0" y="0"/>
            <a:ext cx="12192000" cy="6858000"/>
          </a:xfrm>
          <a:prstGeom prst="rect">
            <a:avLst/>
          </a:prstGeom>
        </p:spPr>
      </p:pic>
    </p:spTree>
    <p:extLst>
      <p:ext uri="{BB962C8B-B14F-4D97-AF65-F5344CB8AC3E}">
        <p14:creationId xmlns:p14="http://schemas.microsoft.com/office/powerpoint/2010/main" val="58308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D7EFDB-3A43-2042-A995-5C3D7F74A7A8}"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056EA-14A2-0A44-BF03-B602515B51A6}" type="slidenum">
              <a:rPr lang="en-US" smtClean="0"/>
              <a:t>‹#›</a:t>
            </a:fld>
            <a:endParaRPr lang="en-US"/>
          </a:p>
        </p:txBody>
      </p:sp>
      <p:pic>
        <p:nvPicPr>
          <p:cNvPr id="10" name="Picture 9">
            <a:extLst>
              <a:ext uri="{FF2B5EF4-FFF2-40B4-BE49-F238E27FC236}">
                <a16:creationId xmlns:a16="http://schemas.microsoft.com/office/drawing/2014/main" id="{C835FD86-52BE-6D43-B64D-99BC5588274C}"/>
              </a:ext>
            </a:extLst>
          </p:cNvPr>
          <p:cNvPicPr>
            <a:picLocks noChangeAspect="1"/>
          </p:cNvPicPr>
          <p:nvPr userDrawn="1"/>
        </p:nvPicPr>
        <p:blipFill rotWithShape="1">
          <a:blip r:embed="rId2">
            <a:alphaModFix amt="10000"/>
          </a:blip>
          <a:srcRect l="5556" r="5556"/>
          <a:stretch/>
        </p:blipFill>
        <p:spPr>
          <a:xfrm>
            <a:off x="0" y="0"/>
            <a:ext cx="12192000" cy="6858000"/>
          </a:xfrm>
          <a:prstGeom prst="rect">
            <a:avLst/>
          </a:prstGeom>
        </p:spPr>
      </p:pic>
    </p:spTree>
    <p:extLst>
      <p:ext uri="{BB962C8B-B14F-4D97-AF65-F5344CB8AC3E}">
        <p14:creationId xmlns:p14="http://schemas.microsoft.com/office/powerpoint/2010/main" val="68824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D7EFDB-3A43-2042-A995-5C3D7F74A7A8}"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056EA-14A2-0A44-BF03-B602515B51A6}" type="slidenum">
              <a:rPr lang="en-US" smtClean="0"/>
              <a:t>‹#›</a:t>
            </a:fld>
            <a:endParaRPr lang="en-US"/>
          </a:p>
        </p:txBody>
      </p:sp>
      <p:pic>
        <p:nvPicPr>
          <p:cNvPr id="6" name="Picture 5">
            <a:extLst>
              <a:ext uri="{FF2B5EF4-FFF2-40B4-BE49-F238E27FC236}">
                <a16:creationId xmlns:a16="http://schemas.microsoft.com/office/drawing/2014/main" id="{55D017D1-BB32-5A49-BEB1-71F8AF3E69BB}"/>
              </a:ext>
            </a:extLst>
          </p:cNvPr>
          <p:cNvPicPr>
            <a:picLocks noChangeAspect="1"/>
          </p:cNvPicPr>
          <p:nvPr userDrawn="1"/>
        </p:nvPicPr>
        <p:blipFill rotWithShape="1">
          <a:blip r:embed="rId2">
            <a:alphaModFix amt="10000"/>
          </a:blip>
          <a:srcRect l="5556" r="5556"/>
          <a:stretch/>
        </p:blipFill>
        <p:spPr>
          <a:xfrm>
            <a:off x="0" y="0"/>
            <a:ext cx="12192000" cy="6858000"/>
          </a:xfrm>
          <a:prstGeom prst="rect">
            <a:avLst/>
          </a:prstGeom>
        </p:spPr>
      </p:pic>
    </p:spTree>
    <p:extLst>
      <p:ext uri="{BB962C8B-B14F-4D97-AF65-F5344CB8AC3E}">
        <p14:creationId xmlns:p14="http://schemas.microsoft.com/office/powerpoint/2010/main" val="175982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7EFDB-3A43-2042-A995-5C3D7F74A7A8}"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056EA-14A2-0A44-BF03-B602515B51A6}" type="slidenum">
              <a:rPr lang="en-US" smtClean="0"/>
              <a:t>‹#›</a:t>
            </a:fld>
            <a:endParaRPr lang="en-US"/>
          </a:p>
        </p:txBody>
      </p:sp>
      <p:pic>
        <p:nvPicPr>
          <p:cNvPr id="5" name="Picture 4">
            <a:extLst>
              <a:ext uri="{FF2B5EF4-FFF2-40B4-BE49-F238E27FC236}">
                <a16:creationId xmlns:a16="http://schemas.microsoft.com/office/drawing/2014/main" id="{5F2AAB23-B327-904E-A8BA-C57B489E6905}"/>
              </a:ext>
            </a:extLst>
          </p:cNvPr>
          <p:cNvPicPr>
            <a:picLocks noChangeAspect="1"/>
          </p:cNvPicPr>
          <p:nvPr userDrawn="1"/>
        </p:nvPicPr>
        <p:blipFill rotWithShape="1">
          <a:blip r:embed="rId2">
            <a:alphaModFix amt="10000"/>
          </a:blip>
          <a:srcRect l="5556" r="5556"/>
          <a:stretch/>
        </p:blipFill>
        <p:spPr>
          <a:xfrm>
            <a:off x="0" y="0"/>
            <a:ext cx="12192000" cy="6858000"/>
          </a:xfrm>
          <a:prstGeom prst="rect">
            <a:avLst/>
          </a:prstGeom>
        </p:spPr>
      </p:pic>
    </p:spTree>
    <p:extLst>
      <p:ext uri="{BB962C8B-B14F-4D97-AF65-F5344CB8AC3E}">
        <p14:creationId xmlns:p14="http://schemas.microsoft.com/office/powerpoint/2010/main" val="245973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7EFDB-3A43-2042-A995-5C3D7F74A7A8}"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056EA-14A2-0A44-BF03-B602515B51A6}" type="slidenum">
              <a:rPr lang="en-US" smtClean="0"/>
              <a:t>‹#›</a:t>
            </a:fld>
            <a:endParaRPr lang="en-US"/>
          </a:p>
        </p:txBody>
      </p:sp>
    </p:spTree>
    <p:extLst>
      <p:ext uri="{BB962C8B-B14F-4D97-AF65-F5344CB8AC3E}">
        <p14:creationId xmlns:p14="http://schemas.microsoft.com/office/powerpoint/2010/main" val="2894457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D7EFDB-3A43-2042-A995-5C3D7F74A7A8}"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056EA-14A2-0A44-BF03-B602515B51A6}" type="slidenum">
              <a:rPr lang="en-US" smtClean="0"/>
              <a:t>‹#›</a:t>
            </a:fld>
            <a:endParaRPr lang="en-US"/>
          </a:p>
        </p:txBody>
      </p:sp>
      <p:pic>
        <p:nvPicPr>
          <p:cNvPr id="8" name="Picture 7">
            <a:extLst>
              <a:ext uri="{FF2B5EF4-FFF2-40B4-BE49-F238E27FC236}">
                <a16:creationId xmlns:a16="http://schemas.microsoft.com/office/drawing/2014/main" id="{4811371F-D0F6-5848-AE9D-1ACBDAB80F14}"/>
              </a:ext>
            </a:extLst>
          </p:cNvPr>
          <p:cNvPicPr>
            <a:picLocks noChangeAspect="1"/>
          </p:cNvPicPr>
          <p:nvPr userDrawn="1"/>
        </p:nvPicPr>
        <p:blipFill rotWithShape="1">
          <a:blip r:embed="rId2">
            <a:alphaModFix amt="10000"/>
          </a:blip>
          <a:srcRect l="5556" r="5556"/>
          <a:stretch/>
        </p:blipFill>
        <p:spPr>
          <a:xfrm>
            <a:off x="0" y="0"/>
            <a:ext cx="12192000" cy="6858000"/>
          </a:xfrm>
          <a:prstGeom prst="rect">
            <a:avLst/>
          </a:prstGeom>
        </p:spPr>
      </p:pic>
    </p:spTree>
    <p:extLst>
      <p:ext uri="{BB962C8B-B14F-4D97-AF65-F5344CB8AC3E}">
        <p14:creationId xmlns:p14="http://schemas.microsoft.com/office/powerpoint/2010/main" val="46259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7EFDB-3A43-2042-A995-5C3D7F74A7A8}" type="datetimeFigureOut">
              <a:rPr lang="en-US" smtClean="0"/>
              <a:t>4/13/2018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056EA-14A2-0A44-BF03-B602515B51A6}" type="slidenum">
              <a:rPr lang="en-US" smtClean="0"/>
              <a:t>‹#›</a:t>
            </a:fld>
            <a:endParaRPr lang="en-US"/>
          </a:p>
        </p:txBody>
      </p:sp>
    </p:spTree>
    <p:extLst>
      <p:ext uri="{BB962C8B-B14F-4D97-AF65-F5344CB8AC3E}">
        <p14:creationId xmlns:p14="http://schemas.microsoft.com/office/powerpoint/2010/main" val="3732308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68" r:id="rId9"/>
    <p:sldLayoutId id="2147483669" r:id="rId10"/>
    <p:sldLayoutId id="2147483670" r:id="rId11"/>
    <p:sldLayoutId id="2147483671"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lips.edu.au/poste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llege.emory.edu/main/administration/index.html" TargetMode="Externa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111/j.1475-6773.2006.00588.x"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college.emory.edu/main/administration/index.html" TargetMode="Externa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9.tiff"/><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owl.english.purdue.edu/owl/resource/706/1/" TargetMode="External"/><Relationship Id="rId3" Type="http://schemas.openxmlformats.org/officeDocument/2006/relationships/hyperlink" Target="https://www.wellesley.edu/lts/techsupport/projects/plotterprinting/creating-research-poster-photoshop/node/40502" TargetMode="External"/><Relationship Id="rId7" Type="http://schemas.openxmlformats.org/officeDocument/2006/relationships/hyperlink" Target="https://doi.org/10.1111/j.1475-6773.2006.00588.x" TargetMode="External"/><Relationship Id="rId2" Type="http://schemas.openxmlformats.org/officeDocument/2006/relationships/hyperlink" Target="http://hsp.berkeley.edu/sites/default/files/ScientificPosters.pdf" TargetMode="External"/><Relationship Id="rId1" Type="http://schemas.openxmlformats.org/officeDocument/2006/relationships/slideLayout" Target="../slideLayouts/slideLayout7.xml"/><Relationship Id="rId6" Type="http://schemas.openxmlformats.org/officeDocument/2006/relationships/hyperlink" Target="https://doi.org/10.1177/1469787409343187" TargetMode="External"/><Relationship Id="rId5" Type="http://schemas.openxmlformats.org/officeDocument/2006/relationships/hyperlink" Target="http://www.diogoguerra.com/essays/2014/09/designing-scientific-posters-easy-tips-for-researchers/" TargetMode="External"/><Relationship Id="rId10" Type="http://schemas.openxmlformats.org/officeDocument/2006/relationships/hyperlink" Target="https://doi.org/10.1145/584955.584985" TargetMode="External"/><Relationship Id="rId4" Type="http://schemas.openxmlformats.org/officeDocument/2006/relationships/hyperlink" Target="http://college.emory.edu/main/administration/index.html" TargetMode="External"/><Relationship Id="rId9" Type="http://schemas.openxmlformats.org/officeDocument/2006/relationships/hyperlink" Target="http://www.dailyblogtips.com/crapthe-four-principles-of-sound-desig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111/j.1475-6773.2006.00588.x"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college.emory.edu/main/administration/index.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9176-2C54-274D-9BD9-57069FB15479}"/>
              </a:ext>
            </a:extLst>
          </p:cNvPr>
          <p:cNvSpPr>
            <a:spLocks noGrp="1"/>
          </p:cNvSpPr>
          <p:nvPr>
            <p:ph type="ctrTitle"/>
          </p:nvPr>
        </p:nvSpPr>
        <p:spPr/>
        <p:txBody>
          <a:bodyPr/>
          <a:lstStyle/>
          <a:p>
            <a:r>
              <a:rPr lang="en-US" dirty="0">
                <a:latin typeface="+mn-lt"/>
              </a:rPr>
              <a:t>Composing Posters: </a:t>
            </a:r>
            <a:br>
              <a:rPr lang="en-US" dirty="0">
                <a:latin typeface="+mn-lt"/>
              </a:rPr>
            </a:br>
            <a:r>
              <a:rPr lang="en-US" dirty="0">
                <a:latin typeface="+mn-lt"/>
              </a:rPr>
              <a:t>Visualizing Research and Data</a:t>
            </a:r>
          </a:p>
        </p:txBody>
      </p:sp>
      <p:sp>
        <p:nvSpPr>
          <p:cNvPr id="3" name="Subtitle 2">
            <a:extLst>
              <a:ext uri="{FF2B5EF4-FFF2-40B4-BE49-F238E27FC236}">
                <a16:creationId xmlns:a16="http://schemas.microsoft.com/office/drawing/2014/main" id="{A01D5475-8842-E24E-9CD5-5E3782566ADD}"/>
              </a:ext>
            </a:extLst>
          </p:cNvPr>
          <p:cNvSpPr>
            <a:spLocks noGrp="1"/>
          </p:cNvSpPr>
          <p:nvPr>
            <p:ph type="subTitle" idx="1"/>
          </p:nvPr>
        </p:nvSpPr>
        <p:spPr>
          <a:xfrm>
            <a:off x="1524000" y="3993926"/>
            <a:ext cx="9144000" cy="1655762"/>
          </a:xfrm>
        </p:spPr>
        <p:txBody>
          <a:bodyPr>
            <a:normAutofit/>
          </a:bodyPr>
          <a:lstStyle/>
          <a:p>
            <a:pPr algn="l"/>
            <a:r>
              <a:rPr lang="en-US" sz="2800" b="1" dirty="0"/>
              <a:t>Megan Cole, Biology</a:t>
            </a:r>
          </a:p>
          <a:p>
            <a:pPr algn="l"/>
            <a:r>
              <a:rPr lang="en-US" sz="2800" b="1" dirty="0"/>
              <a:t>David Fisher, Writing Program</a:t>
            </a:r>
          </a:p>
        </p:txBody>
      </p:sp>
    </p:spTree>
    <p:extLst>
      <p:ext uri="{BB962C8B-B14F-4D97-AF65-F5344CB8AC3E}">
        <p14:creationId xmlns:p14="http://schemas.microsoft.com/office/powerpoint/2010/main" val="41889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4099-1647-9C49-A943-75B9E46FCD8B}"/>
              </a:ext>
            </a:extLst>
          </p:cNvPr>
          <p:cNvSpPr>
            <a:spLocks noGrp="1"/>
          </p:cNvSpPr>
          <p:nvPr>
            <p:ph type="title"/>
          </p:nvPr>
        </p:nvSpPr>
        <p:spPr>
          <a:xfrm>
            <a:off x="838200" y="365127"/>
            <a:ext cx="10515600" cy="1325563"/>
          </a:xfrm>
        </p:spPr>
        <p:txBody>
          <a:bodyPr/>
          <a:lstStyle/>
          <a:p>
            <a:r>
              <a:rPr lang="en-US" b="1" dirty="0"/>
              <a:t>Scaffolding Posters in Biology 141</a:t>
            </a:r>
          </a:p>
        </p:txBody>
      </p:sp>
      <p:sp>
        <p:nvSpPr>
          <p:cNvPr id="3" name="TextBox 2">
            <a:extLst>
              <a:ext uri="{FF2B5EF4-FFF2-40B4-BE49-F238E27FC236}">
                <a16:creationId xmlns:a16="http://schemas.microsoft.com/office/drawing/2014/main" id="{EB6F287D-B740-6642-8E90-8C0F85602E96}"/>
              </a:ext>
            </a:extLst>
          </p:cNvPr>
          <p:cNvSpPr txBox="1"/>
          <p:nvPr/>
        </p:nvSpPr>
        <p:spPr>
          <a:xfrm>
            <a:off x="838200" y="1690690"/>
            <a:ext cx="5425203" cy="1754326"/>
          </a:xfrm>
          <a:prstGeom prst="rect">
            <a:avLst/>
          </a:prstGeom>
          <a:noFill/>
        </p:spPr>
        <p:txBody>
          <a:bodyPr wrap="none" rtlCol="0">
            <a:spAutoFit/>
          </a:bodyPr>
          <a:lstStyle/>
          <a:p>
            <a:r>
              <a:rPr lang="en-US" dirty="0"/>
              <a:t>Resources</a:t>
            </a:r>
          </a:p>
          <a:p>
            <a:r>
              <a:rPr lang="en-US" dirty="0"/>
              <a:t>	</a:t>
            </a:r>
            <a:r>
              <a:rPr lang="en-US" u="sng" dirty="0">
                <a:hlinkClick r:id="rId3"/>
              </a:rPr>
              <a:t>http://www.clips.edu.au/posters/</a:t>
            </a:r>
            <a:r>
              <a:rPr lang="en-US" dirty="0"/>
              <a:t> </a:t>
            </a:r>
          </a:p>
          <a:p>
            <a:r>
              <a:rPr lang="en-US" dirty="0"/>
              <a:t>	Creating a research space</a:t>
            </a:r>
          </a:p>
          <a:p>
            <a:r>
              <a:rPr lang="en-US" dirty="0"/>
              <a:t>	Poster template file</a:t>
            </a:r>
          </a:p>
          <a:p>
            <a:r>
              <a:rPr lang="en-US" dirty="0"/>
              <a:t>	Grading rubric</a:t>
            </a:r>
          </a:p>
          <a:p>
            <a:r>
              <a:rPr lang="en-US" dirty="0"/>
              <a:t>	Videos on finding &amp; reading primary literature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395" y="1311215"/>
            <a:ext cx="4598405" cy="539150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5316" y="3610097"/>
            <a:ext cx="4362952" cy="3247903"/>
          </a:xfrm>
          <a:prstGeom prst="rect">
            <a:avLst/>
          </a:prstGeom>
        </p:spPr>
      </p:pic>
    </p:spTree>
    <p:extLst>
      <p:ext uri="{BB962C8B-B14F-4D97-AF65-F5344CB8AC3E}">
        <p14:creationId xmlns:p14="http://schemas.microsoft.com/office/powerpoint/2010/main" val="1334080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4099-1647-9C49-A943-75B9E46FCD8B}"/>
              </a:ext>
            </a:extLst>
          </p:cNvPr>
          <p:cNvSpPr>
            <a:spLocks noGrp="1"/>
          </p:cNvSpPr>
          <p:nvPr>
            <p:ph type="title"/>
          </p:nvPr>
        </p:nvSpPr>
        <p:spPr>
          <a:xfrm>
            <a:off x="800100" y="23018"/>
            <a:ext cx="10515600" cy="1325563"/>
          </a:xfrm>
        </p:spPr>
        <p:txBody>
          <a:bodyPr/>
          <a:lstStyle/>
          <a:p>
            <a:r>
              <a:rPr lang="en-US" b="1" dirty="0"/>
              <a:t>Scaffolding Posters in Biology 141</a:t>
            </a:r>
          </a:p>
        </p:txBody>
      </p:sp>
      <p:sp>
        <p:nvSpPr>
          <p:cNvPr id="3" name="TextBox 2">
            <a:extLst>
              <a:ext uri="{FF2B5EF4-FFF2-40B4-BE49-F238E27FC236}">
                <a16:creationId xmlns:a16="http://schemas.microsoft.com/office/drawing/2014/main" id="{EB6F287D-B740-6642-8E90-8C0F85602E96}"/>
              </a:ext>
            </a:extLst>
          </p:cNvPr>
          <p:cNvSpPr txBox="1"/>
          <p:nvPr/>
        </p:nvSpPr>
        <p:spPr>
          <a:xfrm>
            <a:off x="800100" y="2011975"/>
            <a:ext cx="6210300" cy="2862322"/>
          </a:xfrm>
          <a:prstGeom prst="rect">
            <a:avLst/>
          </a:prstGeom>
          <a:noFill/>
        </p:spPr>
        <p:txBody>
          <a:bodyPr wrap="square" rtlCol="0">
            <a:spAutoFit/>
          </a:bodyPr>
          <a:lstStyle/>
          <a:p>
            <a:pPr marL="457200" indent="-457200">
              <a:buFont typeface="Arial" panose="020B0604020202020204" pitchFamily="34" charset="0"/>
              <a:buChar char="•"/>
            </a:pPr>
            <a:r>
              <a:rPr lang="en-US" sz="3600" dirty="0"/>
              <a:t>Introduction funnel</a:t>
            </a:r>
          </a:p>
          <a:p>
            <a:pPr marL="457200" indent="-457200">
              <a:buFont typeface="Arial" panose="020B0604020202020204" pitchFamily="34" charset="0"/>
              <a:buChar char="•"/>
            </a:pPr>
            <a:r>
              <a:rPr lang="en-US" sz="3600" dirty="0"/>
              <a:t>Methods section round robin</a:t>
            </a:r>
          </a:p>
          <a:p>
            <a:pPr marL="457200" indent="-457200">
              <a:buFont typeface="Arial" panose="020B0604020202020204" pitchFamily="34" charset="0"/>
              <a:buChar char="•"/>
            </a:pPr>
            <a:r>
              <a:rPr lang="en-US" sz="3600" dirty="0"/>
              <a:t>Making graphs</a:t>
            </a:r>
          </a:p>
          <a:p>
            <a:pPr marL="457200" indent="-457200">
              <a:buFont typeface="Arial" panose="020B0604020202020204" pitchFamily="34" charset="0"/>
              <a:buChar char="•"/>
            </a:pPr>
            <a:r>
              <a:rPr lang="en-US" sz="3600" dirty="0"/>
              <a:t>Mock poster outline</a:t>
            </a:r>
          </a:p>
          <a:p>
            <a:pPr marL="457200" indent="-457200">
              <a:buFont typeface="Arial" panose="020B0604020202020204" pitchFamily="34" charset="0"/>
              <a:buChar char="•"/>
            </a:pPr>
            <a:r>
              <a:rPr lang="en-US" sz="3600" dirty="0"/>
              <a:t>Poster outline assignment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188" y="1453624"/>
            <a:ext cx="4607962" cy="5167310"/>
          </a:xfrm>
          <a:prstGeom prst="rect">
            <a:avLst/>
          </a:prstGeom>
        </p:spPr>
      </p:pic>
      <p:sp>
        <p:nvSpPr>
          <p:cNvPr id="5" name="TextBox 4">
            <a:extLst>
              <a:ext uri="{FF2B5EF4-FFF2-40B4-BE49-F238E27FC236}">
                <a16:creationId xmlns:a16="http://schemas.microsoft.com/office/drawing/2014/main" id="{34AC0610-4BFE-344D-A9FD-C89368DA316B}"/>
              </a:ext>
            </a:extLst>
          </p:cNvPr>
          <p:cNvSpPr txBox="1"/>
          <p:nvPr/>
        </p:nvSpPr>
        <p:spPr>
          <a:xfrm>
            <a:off x="800100" y="1317579"/>
            <a:ext cx="2842125" cy="523220"/>
          </a:xfrm>
          <a:prstGeom prst="rect">
            <a:avLst/>
          </a:prstGeom>
          <a:noFill/>
        </p:spPr>
        <p:txBody>
          <a:bodyPr wrap="none" rtlCol="0">
            <a:spAutoFit/>
          </a:bodyPr>
          <a:lstStyle/>
          <a:p>
            <a:r>
              <a:rPr lang="en-US" sz="2800" b="1" dirty="0"/>
              <a:t>In-lab worksheets</a:t>
            </a:r>
          </a:p>
        </p:txBody>
      </p:sp>
    </p:spTree>
    <p:extLst>
      <p:ext uri="{BB962C8B-B14F-4D97-AF65-F5344CB8AC3E}">
        <p14:creationId xmlns:p14="http://schemas.microsoft.com/office/powerpoint/2010/main" val="62480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4099-1647-9C49-A943-75B9E46FCD8B}"/>
              </a:ext>
            </a:extLst>
          </p:cNvPr>
          <p:cNvSpPr>
            <a:spLocks noGrp="1"/>
          </p:cNvSpPr>
          <p:nvPr>
            <p:ph type="title"/>
          </p:nvPr>
        </p:nvSpPr>
        <p:spPr>
          <a:xfrm>
            <a:off x="800100" y="23018"/>
            <a:ext cx="10515600" cy="1325563"/>
          </a:xfrm>
        </p:spPr>
        <p:txBody>
          <a:bodyPr/>
          <a:lstStyle/>
          <a:p>
            <a:r>
              <a:rPr lang="en-US" b="1" dirty="0"/>
              <a:t>Scaffolding Posters in Biology 141</a:t>
            </a:r>
          </a:p>
        </p:txBody>
      </p:sp>
      <p:sp>
        <p:nvSpPr>
          <p:cNvPr id="3" name="TextBox 2">
            <a:extLst>
              <a:ext uri="{FF2B5EF4-FFF2-40B4-BE49-F238E27FC236}">
                <a16:creationId xmlns:a16="http://schemas.microsoft.com/office/drawing/2014/main" id="{EB6F287D-B740-6642-8E90-8C0F85602E96}"/>
              </a:ext>
            </a:extLst>
          </p:cNvPr>
          <p:cNvSpPr txBox="1"/>
          <p:nvPr/>
        </p:nvSpPr>
        <p:spPr>
          <a:xfrm>
            <a:off x="800100" y="2156589"/>
            <a:ext cx="3900876" cy="3416320"/>
          </a:xfrm>
          <a:prstGeom prst="rect">
            <a:avLst/>
          </a:prstGeom>
          <a:noFill/>
        </p:spPr>
        <p:txBody>
          <a:bodyPr wrap="none" rtlCol="0">
            <a:spAutoFit/>
          </a:bodyPr>
          <a:lstStyle/>
          <a:p>
            <a:pPr marL="571500" indent="-571500">
              <a:buFont typeface="Arial" panose="020B0604020202020204" pitchFamily="34" charset="0"/>
              <a:buChar char="•"/>
            </a:pPr>
            <a:r>
              <a:rPr lang="en-US" sz="3600" dirty="0"/>
              <a:t>Poster Review</a:t>
            </a:r>
          </a:p>
          <a:p>
            <a:pPr marL="571500" indent="-571500">
              <a:buFont typeface="Arial" panose="020B0604020202020204" pitchFamily="34" charset="0"/>
              <a:buChar char="•"/>
            </a:pPr>
            <a:r>
              <a:rPr lang="en-US" sz="3600" dirty="0"/>
              <a:t>Poster Outline</a:t>
            </a:r>
          </a:p>
          <a:p>
            <a:pPr marL="571500" indent="-571500">
              <a:buFont typeface="Arial" panose="020B0604020202020204" pitchFamily="34" charset="0"/>
              <a:buChar char="•"/>
            </a:pPr>
            <a:r>
              <a:rPr lang="en-US" sz="3600" dirty="0"/>
              <a:t>Graph </a:t>
            </a:r>
          </a:p>
          <a:p>
            <a:pPr marL="571500" indent="-571500">
              <a:buFont typeface="Arial" panose="020B0604020202020204" pitchFamily="34" charset="0"/>
              <a:buChar char="•"/>
            </a:pPr>
            <a:r>
              <a:rPr lang="en-US" sz="3600" dirty="0"/>
              <a:t>Draft Poster</a:t>
            </a:r>
          </a:p>
          <a:p>
            <a:pPr marL="571500" indent="-571500">
              <a:buFont typeface="Arial" panose="020B0604020202020204" pitchFamily="34" charset="0"/>
              <a:buChar char="•"/>
            </a:pPr>
            <a:r>
              <a:rPr lang="en-US" sz="3600" dirty="0"/>
              <a:t>Group Poster</a:t>
            </a:r>
          </a:p>
          <a:p>
            <a:pPr marL="571500" indent="-571500">
              <a:buFont typeface="Arial" panose="020B0604020202020204" pitchFamily="34" charset="0"/>
              <a:buChar char="•"/>
            </a:pPr>
            <a:r>
              <a:rPr lang="en-US" sz="3600" dirty="0"/>
              <a:t>2 Poster projects</a:t>
            </a:r>
          </a:p>
        </p:txBody>
      </p:sp>
      <p:sp>
        <p:nvSpPr>
          <p:cNvPr id="4" name="TextBox 3">
            <a:extLst>
              <a:ext uri="{FF2B5EF4-FFF2-40B4-BE49-F238E27FC236}">
                <a16:creationId xmlns:a16="http://schemas.microsoft.com/office/drawing/2014/main" id="{62525C4F-BC49-7140-8BFC-0F7C46BF26FB}"/>
              </a:ext>
            </a:extLst>
          </p:cNvPr>
          <p:cNvSpPr txBox="1"/>
          <p:nvPr/>
        </p:nvSpPr>
        <p:spPr>
          <a:xfrm>
            <a:off x="800100" y="1317579"/>
            <a:ext cx="3672800" cy="523220"/>
          </a:xfrm>
          <a:prstGeom prst="rect">
            <a:avLst/>
          </a:prstGeom>
          <a:noFill/>
        </p:spPr>
        <p:txBody>
          <a:bodyPr wrap="none" rtlCol="0">
            <a:spAutoFit/>
          </a:bodyPr>
          <a:lstStyle/>
          <a:p>
            <a:r>
              <a:rPr lang="en-US" sz="2800" b="1" dirty="0"/>
              <a:t>Scaffolded assignments</a:t>
            </a:r>
          </a:p>
        </p:txBody>
      </p:sp>
    </p:spTree>
    <p:extLst>
      <p:ext uri="{BB962C8B-B14F-4D97-AF65-F5344CB8AC3E}">
        <p14:creationId xmlns:p14="http://schemas.microsoft.com/office/powerpoint/2010/main" val="113283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FE8DC4-42F4-774E-B2D8-555573C3BDBD}"/>
              </a:ext>
            </a:extLst>
          </p:cNvPr>
          <p:cNvSpPr/>
          <p:nvPr/>
        </p:nvSpPr>
        <p:spPr>
          <a:xfrm>
            <a:off x="838200" y="1752474"/>
            <a:ext cx="11163300" cy="3416320"/>
          </a:xfrm>
          <a:prstGeom prst="rect">
            <a:avLst/>
          </a:prstGeom>
        </p:spPr>
        <p:txBody>
          <a:bodyPr wrap="square">
            <a:spAutoFit/>
          </a:bodyPr>
          <a:lstStyle/>
          <a:p>
            <a:r>
              <a:rPr lang="en-US" sz="3600" dirty="0"/>
              <a:t>How might you scaffold a poster assignment in your course? What would come first? Middle? Last?</a:t>
            </a:r>
          </a:p>
          <a:p>
            <a:endParaRPr lang="en-US" sz="3600" dirty="0"/>
          </a:p>
          <a:p>
            <a:r>
              <a:rPr lang="en-US" sz="3600" dirty="0"/>
              <a:t>How might work on parts of the poster parallel the readings, lecture, and other activities taking place in class during the period when students are composing?</a:t>
            </a:r>
          </a:p>
        </p:txBody>
      </p:sp>
      <p:sp>
        <p:nvSpPr>
          <p:cNvPr id="7" name="Title 1">
            <a:extLst>
              <a:ext uri="{FF2B5EF4-FFF2-40B4-BE49-F238E27FC236}">
                <a16:creationId xmlns:a16="http://schemas.microsoft.com/office/drawing/2014/main" id="{FE336302-3CAA-8C4B-BAC4-B7B937590428}"/>
              </a:ext>
            </a:extLst>
          </p:cNvPr>
          <p:cNvSpPr txBox="1">
            <a:spLocks/>
          </p:cNvSpPr>
          <p:nvPr/>
        </p:nvSpPr>
        <p:spPr>
          <a:xfrm>
            <a:off x="800100" y="708995"/>
            <a:ext cx="7644401"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turn</a:t>
            </a:r>
          </a:p>
        </p:txBody>
      </p:sp>
      <p:pic>
        <p:nvPicPr>
          <p:cNvPr id="8" name="Picture 7">
            <a:extLst>
              <a:ext uri="{FF2B5EF4-FFF2-40B4-BE49-F238E27FC236}">
                <a16:creationId xmlns:a16="http://schemas.microsoft.com/office/drawing/2014/main" id="{7A26F4CF-23A5-F946-BA6B-B8C071818E08}"/>
              </a:ext>
            </a:extLst>
          </p:cNvPr>
          <p:cNvPicPr>
            <a:picLocks noChangeAspect="1"/>
          </p:cNvPicPr>
          <p:nvPr/>
        </p:nvPicPr>
        <p:blipFill>
          <a:blip r:embed="rId3"/>
          <a:stretch>
            <a:fillRect/>
          </a:stretch>
        </p:blipFill>
        <p:spPr>
          <a:xfrm>
            <a:off x="10203180" y="685800"/>
            <a:ext cx="1188720" cy="1188720"/>
          </a:xfrm>
          <a:prstGeom prst="rect">
            <a:avLst/>
          </a:prstGeom>
        </p:spPr>
      </p:pic>
    </p:spTree>
    <p:extLst>
      <p:ext uri="{BB962C8B-B14F-4D97-AF65-F5344CB8AC3E}">
        <p14:creationId xmlns:p14="http://schemas.microsoft.com/office/powerpoint/2010/main" val="3223840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04C8-6EE5-D741-9483-70EF4384CADC}"/>
              </a:ext>
            </a:extLst>
          </p:cNvPr>
          <p:cNvSpPr>
            <a:spLocks noGrp="1"/>
          </p:cNvSpPr>
          <p:nvPr>
            <p:ph type="title" idx="4294967295"/>
          </p:nvPr>
        </p:nvSpPr>
        <p:spPr>
          <a:xfrm>
            <a:off x="0" y="365125"/>
            <a:ext cx="10515600" cy="1325563"/>
          </a:xfrm>
        </p:spPr>
        <p:txBody>
          <a:bodyPr/>
          <a:lstStyle/>
          <a:p>
            <a:r>
              <a:rPr lang="en-US" b="1" dirty="0"/>
              <a:t>Assessing the assignment</a:t>
            </a:r>
          </a:p>
        </p:txBody>
      </p:sp>
      <p:pic>
        <p:nvPicPr>
          <p:cNvPr id="4" name="Picture 3">
            <a:extLst>
              <a:ext uri="{FF2B5EF4-FFF2-40B4-BE49-F238E27FC236}">
                <a16:creationId xmlns:a16="http://schemas.microsoft.com/office/drawing/2014/main" id="{C96161AF-6E8A-264D-AD5D-865F89292086}"/>
              </a:ext>
            </a:extLst>
          </p:cNvPr>
          <p:cNvPicPr>
            <a:picLocks noChangeAspect="1"/>
          </p:cNvPicPr>
          <p:nvPr/>
        </p:nvPicPr>
        <p:blipFill>
          <a:blip r:embed="rId2"/>
          <a:stretch>
            <a:fillRect/>
          </a:stretch>
        </p:blipFill>
        <p:spPr>
          <a:xfrm>
            <a:off x="0" y="2294968"/>
            <a:ext cx="12192000" cy="3404886"/>
          </a:xfrm>
          <a:prstGeom prst="rect">
            <a:avLst/>
          </a:prstGeom>
        </p:spPr>
      </p:pic>
      <p:sp>
        <p:nvSpPr>
          <p:cNvPr id="5" name="Rectangle 4">
            <a:extLst>
              <a:ext uri="{FF2B5EF4-FFF2-40B4-BE49-F238E27FC236}">
                <a16:creationId xmlns:a16="http://schemas.microsoft.com/office/drawing/2014/main" id="{A79CE718-6B14-D74D-AACB-C1D2C29607B1}"/>
              </a:ext>
            </a:extLst>
          </p:cNvPr>
          <p:cNvSpPr/>
          <p:nvPr/>
        </p:nvSpPr>
        <p:spPr>
          <a:xfrm>
            <a:off x="6001264" y="6642556"/>
            <a:ext cx="7591168" cy="215444"/>
          </a:xfrm>
          <a:prstGeom prst="rect">
            <a:avLst/>
          </a:prstGeom>
        </p:spPr>
        <p:txBody>
          <a:bodyPr wrap="square">
            <a:spAutoFit/>
          </a:bodyPr>
          <a:lstStyle/>
          <a:p>
            <a:pPr>
              <a:spcBef>
                <a:spcPts val="598"/>
              </a:spcBef>
              <a:spcAft>
                <a:spcPts val="598"/>
              </a:spcAft>
            </a:pPr>
            <a:r>
              <a:rPr lang="en-US" sz="800" dirty="0"/>
              <a:t>Emory College of Arts and Sciences: Administration. (</a:t>
            </a:r>
            <a:r>
              <a:rPr lang="en-US" sz="800" dirty="0" err="1"/>
              <a:t>n.d.</a:t>
            </a:r>
            <a:r>
              <a:rPr lang="en-US" sz="800" dirty="0"/>
              <a:t>). Retrieved April 1, 2018, from </a:t>
            </a:r>
            <a:r>
              <a:rPr lang="en-US" sz="800" dirty="0">
                <a:hlinkClick r:id="rId3"/>
              </a:rPr>
              <a:t>http://college.emory.edu/main/administration/index.html</a:t>
            </a:r>
            <a:endParaRPr lang="en-US" sz="800" dirty="0">
              <a:cs typeface="American Typewriter"/>
            </a:endParaRPr>
          </a:p>
        </p:txBody>
      </p:sp>
    </p:spTree>
    <p:extLst>
      <p:ext uri="{BB962C8B-B14F-4D97-AF65-F5344CB8AC3E}">
        <p14:creationId xmlns:p14="http://schemas.microsoft.com/office/powerpoint/2010/main" val="325337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4099-1647-9C49-A943-75B9E46FCD8B}"/>
              </a:ext>
            </a:extLst>
          </p:cNvPr>
          <p:cNvSpPr>
            <a:spLocks noGrp="1"/>
          </p:cNvSpPr>
          <p:nvPr>
            <p:ph type="title"/>
          </p:nvPr>
        </p:nvSpPr>
        <p:spPr>
          <a:xfrm>
            <a:off x="838200" y="365127"/>
            <a:ext cx="10515600" cy="1325563"/>
          </a:xfrm>
        </p:spPr>
        <p:txBody>
          <a:bodyPr/>
          <a:lstStyle/>
          <a:p>
            <a:r>
              <a:rPr lang="en-US" b="1" dirty="0"/>
              <a:t>Assessing Posters in Biology 141</a:t>
            </a:r>
          </a:p>
        </p:txBody>
      </p:sp>
      <p:sp>
        <p:nvSpPr>
          <p:cNvPr id="3" name="TextBox 2">
            <a:extLst>
              <a:ext uri="{FF2B5EF4-FFF2-40B4-BE49-F238E27FC236}">
                <a16:creationId xmlns:a16="http://schemas.microsoft.com/office/drawing/2014/main" id="{0AE51464-8E8D-4249-A0DB-803A33CFA787}"/>
              </a:ext>
            </a:extLst>
          </p:cNvPr>
          <p:cNvSpPr txBox="1"/>
          <p:nvPr/>
        </p:nvSpPr>
        <p:spPr>
          <a:xfrm>
            <a:off x="838200" y="1690690"/>
            <a:ext cx="184731" cy="646331"/>
          </a:xfrm>
          <a:prstGeom prst="rect">
            <a:avLst/>
          </a:prstGeom>
          <a:noFill/>
        </p:spPr>
        <p:txBody>
          <a:bodyPr wrap="none" rtlCol="0">
            <a:spAutoFit/>
          </a:bodyPr>
          <a:lstStyle/>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13049732"/>
              </p:ext>
            </p:extLst>
          </p:nvPr>
        </p:nvGraphicFramePr>
        <p:xfrm>
          <a:off x="633463" y="1442720"/>
          <a:ext cx="10424003" cy="5415280"/>
        </p:xfrm>
        <a:graphic>
          <a:graphicData uri="http://schemas.openxmlformats.org/drawingml/2006/table">
            <a:tbl>
              <a:tblPr firstRow="1" bandRow="1">
                <a:tableStyleId>{5C22544A-7EE6-4342-B048-85BDC9FD1C3A}</a:tableStyleId>
              </a:tblPr>
              <a:tblGrid>
                <a:gridCol w="2431470">
                  <a:extLst>
                    <a:ext uri="{9D8B030D-6E8A-4147-A177-3AD203B41FA5}">
                      <a16:colId xmlns:a16="http://schemas.microsoft.com/office/drawing/2014/main" val="20000"/>
                    </a:ext>
                  </a:extLst>
                </a:gridCol>
                <a:gridCol w="5300134">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gridCol w="507999">
                  <a:extLst>
                    <a:ext uri="{9D8B030D-6E8A-4147-A177-3AD203B41FA5}">
                      <a16:colId xmlns:a16="http://schemas.microsoft.com/office/drawing/2014/main" val="20003"/>
                    </a:ext>
                  </a:extLst>
                </a:gridCol>
              </a:tblGrid>
              <a:tr h="370840">
                <a:tc>
                  <a:txBody>
                    <a:bodyPr/>
                    <a:lstStyle/>
                    <a:p>
                      <a:r>
                        <a:rPr lang="en-US" dirty="0"/>
                        <a:t>Concerns</a:t>
                      </a:r>
                    </a:p>
                  </a:txBody>
                  <a:tcPr/>
                </a:tc>
                <a:tc>
                  <a:txBody>
                    <a:bodyPr/>
                    <a:lstStyle/>
                    <a:p>
                      <a:r>
                        <a:rPr lang="en-US" dirty="0"/>
                        <a:t>Criteria (possible pts)</a:t>
                      </a:r>
                    </a:p>
                  </a:txBody>
                  <a:tcPr/>
                </a:tc>
                <a:tc>
                  <a:txBody>
                    <a:bodyPr/>
                    <a:lstStyle/>
                    <a:p>
                      <a:r>
                        <a:rPr lang="en-US" dirty="0"/>
                        <a:t>Advanced</a:t>
                      </a:r>
                    </a:p>
                  </a:txBody>
                  <a:tcPr/>
                </a:tc>
                <a:tc>
                  <a:txBody>
                    <a:bodyPr/>
                    <a:lstStyle/>
                    <a:p>
                      <a:r>
                        <a:rPr lang="en-US" dirty="0"/>
                        <a:t>Pts</a:t>
                      </a:r>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r>
                        <a:rPr lang="en-US" sz="1800" kern="1200" dirty="0">
                          <a:solidFill>
                            <a:schemeClr val="dk1"/>
                          </a:solidFill>
                          <a:effectLst/>
                          <a:latin typeface="+mn-lt"/>
                          <a:ea typeface="+mn-ea"/>
                          <a:cs typeface="+mn-cs"/>
                        </a:rPr>
                        <a:t>Poster follows formatting and organization outlined in the instructions and is visually appealing. 3pts</a:t>
                      </a:r>
                      <a:r>
                        <a:rPr lang="en-US" dirty="0">
                          <a:effectLst/>
                        </a:rPr>
                        <a:t> </a:t>
                      </a:r>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r>
                        <a:rPr lang="en-US" sz="1800" kern="1200" dirty="0">
                          <a:solidFill>
                            <a:schemeClr val="dk1"/>
                          </a:solidFill>
                          <a:effectLst/>
                          <a:latin typeface="+mn-lt"/>
                          <a:ea typeface="+mn-ea"/>
                          <a:cs typeface="+mn-cs"/>
                        </a:rPr>
                        <a:t>Poster provides strong motivation for the work and ties it to a larger research question. 2pts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r>
                        <a:rPr lang="en-US" sz="1800" kern="1200" dirty="0">
                          <a:solidFill>
                            <a:schemeClr val="dk1"/>
                          </a:solidFill>
                          <a:effectLst/>
                          <a:latin typeface="+mn-lt"/>
                          <a:ea typeface="+mn-ea"/>
                          <a:cs typeface="+mn-cs"/>
                        </a:rPr>
                        <a:t>Clearly lays out the background knowledge needed. 2pts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r>
                        <a:rPr lang="en-US" sz="1800" kern="1200" dirty="0">
                          <a:solidFill>
                            <a:schemeClr val="dk1"/>
                          </a:solidFill>
                          <a:effectLst/>
                          <a:latin typeface="+mn-lt"/>
                          <a:ea typeface="+mn-ea"/>
                          <a:cs typeface="+mn-cs"/>
                        </a:rPr>
                        <a:t>Clearly defines specific research question 1pt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pPr marL="0" marR="0">
                        <a:spcBef>
                          <a:spcPts val="0"/>
                        </a:spcBef>
                        <a:spcAft>
                          <a:spcPts val="0"/>
                        </a:spcAft>
                      </a:pPr>
                      <a:r>
                        <a:rPr lang="en-US" sz="1800" dirty="0">
                          <a:effectLst/>
                          <a:latin typeface="Cambria" charset="0"/>
                          <a:ea typeface="ＭＳ 明朝" charset="-128"/>
                          <a:cs typeface="Times New Roman" charset="0"/>
                        </a:rPr>
                        <a:t>Accurately and unambiguously describes research methods for experiments presented in the poster. 3pts</a:t>
                      </a:r>
                    </a:p>
                  </a:txBody>
                  <a:tcPr marL="68580" marR="68580" marT="0" marB="0"/>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r>
                        <a:rPr lang="en-US" sz="1800" kern="1200" dirty="0">
                          <a:solidFill>
                            <a:schemeClr val="dk1"/>
                          </a:solidFill>
                          <a:effectLst/>
                          <a:latin typeface="+mn-lt"/>
                          <a:ea typeface="+mn-ea"/>
                          <a:cs typeface="+mn-cs"/>
                        </a:rPr>
                        <a:t>Results text summarizes main purpose and findings of each figure. 2pts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37084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Appropriate graphical representations of data. 3pts</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Clearly summarizes main conclusions. 2pts</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r h="370840">
                <a:tc>
                  <a:txBody>
                    <a:bodyPr/>
                    <a:lstStyle/>
                    <a:p>
                      <a:endParaRPr lang="en-US"/>
                    </a:p>
                  </a:txBody>
                  <a:tcPr/>
                </a:tc>
                <a:tc>
                  <a:txBody>
                    <a:bodyPr/>
                    <a:lstStyle/>
                    <a:p>
                      <a:pPr marL="0" marR="0">
                        <a:spcBef>
                          <a:spcPts val="0"/>
                        </a:spcBef>
                        <a:spcAft>
                          <a:spcPts val="0"/>
                        </a:spcAft>
                      </a:pPr>
                      <a:r>
                        <a:rPr lang="en-US" sz="1800" dirty="0">
                          <a:effectLst/>
                          <a:latin typeface="Cambria" charset="0"/>
                          <a:ea typeface="ＭＳ 明朝" charset="-128"/>
                          <a:cs typeface="Times New Roman" charset="0"/>
                        </a:rPr>
                        <a:t>References relevant literature, and ties it into the research project. 2pts</a:t>
                      </a:r>
                    </a:p>
                  </a:txBody>
                  <a:tcPr marL="68580" marR="68580" marT="0" marB="0"/>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61105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6432"/>
            <a:ext cx="1367801" cy="723794"/>
          </a:xfrm>
        </p:spPr>
        <p:txBody>
          <a:bodyPr>
            <a:normAutofit/>
          </a:bodyPr>
          <a:lstStyle/>
          <a:p>
            <a:r>
              <a:rPr lang="en-US" b="1" dirty="0"/>
              <a:t>Tools</a:t>
            </a:r>
          </a:p>
        </p:txBody>
      </p:sp>
      <p:sp>
        <p:nvSpPr>
          <p:cNvPr id="5" name="TextBox 4"/>
          <p:cNvSpPr txBox="1"/>
          <p:nvPr/>
        </p:nvSpPr>
        <p:spPr>
          <a:xfrm>
            <a:off x="2167901" y="2582249"/>
            <a:ext cx="7750870" cy="3293209"/>
          </a:xfrm>
          <a:prstGeom prst="rect">
            <a:avLst/>
          </a:prstGeom>
          <a:noFill/>
        </p:spPr>
        <p:txBody>
          <a:bodyPr wrap="square" rtlCol="0">
            <a:spAutoFit/>
          </a:bodyPr>
          <a:lstStyle/>
          <a:p>
            <a:pPr>
              <a:spcBef>
                <a:spcPts val="598"/>
              </a:spcBef>
              <a:spcAft>
                <a:spcPts val="598"/>
              </a:spcAft>
            </a:pPr>
            <a:r>
              <a:rPr lang="en-US" sz="2800" dirty="0">
                <a:cs typeface="American Typewriter"/>
              </a:rPr>
              <a:t>Use tools and colors consistently for different types of comments.</a:t>
            </a:r>
          </a:p>
          <a:p>
            <a:pPr marL="455920" indent="-455920">
              <a:spcBef>
                <a:spcPts val="598"/>
              </a:spcBef>
              <a:spcAft>
                <a:spcPts val="598"/>
              </a:spcAft>
              <a:buFont typeface="Arial"/>
              <a:buChar char="•"/>
            </a:pPr>
            <a:r>
              <a:rPr lang="en-US" sz="2800" dirty="0">
                <a:cs typeface="American Typewriter"/>
              </a:rPr>
              <a:t>Science (comment tool, yellow)</a:t>
            </a:r>
          </a:p>
          <a:p>
            <a:pPr marL="455920" indent="-455920">
              <a:spcBef>
                <a:spcPts val="598"/>
              </a:spcBef>
              <a:spcAft>
                <a:spcPts val="598"/>
              </a:spcAft>
              <a:buFont typeface="Arial"/>
              <a:buChar char="•"/>
            </a:pPr>
            <a:r>
              <a:rPr lang="en-US" sz="2800" dirty="0">
                <a:cs typeface="American Typewriter"/>
              </a:rPr>
              <a:t>Writing/logic (blue insertions/deletions)</a:t>
            </a:r>
          </a:p>
          <a:p>
            <a:pPr marL="455920" indent="-455920">
              <a:spcBef>
                <a:spcPts val="598"/>
              </a:spcBef>
              <a:spcAft>
                <a:spcPts val="598"/>
              </a:spcAft>
              <a:buFont typeface="Arial"/>
              <a:buChar char="•"/>
            </a:pPr>
            <a:r>
              <a:rPr lang="en-US" sz="2800" dirty="0">
                <a:cs typeface="American Typewriter"/>
              </a:rPr>
              <a:t>Grammar (yellow highlight)</a:t>
            </a:r>
          </a:p>
          <a:p>
            <a:pPr marL="455920" indent="-455920">
              <a:spcBef>
                <a:spcPts val="598"/>
              </a:spcBef>
              <a:spcAft>
                <a:spcPts val="598"/>
              </a:spcAft>
              <a:buFont typeface="Arial"/>
              <a:buChar char="•"/>
            </a:pPr>
            <a:r>
              <a:rPr lang="en-US" sz="2800" dirty="0">
                <a:cs typeface="American Typewriter"/>
              </a:rPr>
              <a:t>Design (red pencil and textbox)</a:t>
            </a:r>
          </a:p>
        </p:txBody>
      </p:sp>
      <p:pic>
        <p:nvPicPr>
          <p:cNvPr id="8" name="Picture 7"/>
          <p:cNvPicPr>
            <a:picLocks noChangeAspect="1"/>
          </p:cNvPicPr>
          <p:nvPr/>
        </p:nvPicPr>
        <p:blipFill>
          <a:blip r:embed="rId2"/>
          <a:stretch>
            <a:fillRect/>
          </a:stretch>
        </p:blipFill>
        <p:spPr>
          <a:xfrm>
            <a:off x="2589699" y="49428"/>
            <a:ext cx="9156665" cy="2224246"/>
          </a:xfrm>
          <a:prstGeom prst="rect">
            <a:avLst/>
          </a:prstGeom>
        </p:spPr>
      </p:pic>
    </p:spTree>
    <p:extLst>
      <p:ext uri="{BB962C8B-B14F-4D97-AF65-F5344CB8AC3E}">
        <p14:creationId xmlns:p14="http://schemas.microsoft.com/office/powerpoint/2010/main" val="1913910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28" y="229374"/>
            <a:ext cx="10515600" cy="912852"/>
          </a:xfrm>
        </p:spPr>
        <p:txBody>
          <a:bodyPr>
            <a:noAutofit/>
          </a:bodyPr>
          <a:lstStyle/>
          <a:p>
            <a:pPr algn="l"/>
            <a:r>
              <a:rPr lang="en-US" b="1" dirty="0"/>
              <a:t>Learning as we write: Translating</a:t>
            </a:r>
          </a:p>
        </p:txBody>
      </p:sp>
      <p:sp>
        <p:nvSpPr>
          <p:cNvPr id="10" name="Rectangle 9">
            <a:extLst>
              <a:ext uri="{FF2B5EF4-FFF2-40B4-BE49-F238E27FC236}">
                <a16:creationId xmlns:a16="http://schemas.microsoft.com/office/drawing/2014/main" id="{67AC7EC6-E462-834D-AAFB-78DABBD80397}"/>
              </a:ext>
            </a:extLst>
          </p:cNvPr>
          <p:cNvSpPr/>
          <p:nvPr/>
        </p:nvSpPr>
        <p:spPr>
          <a:xfrm>
            <a:off x="800099" y="2380735"/>
            <a:ext cx="11073653" cy="523220"/>
          </a:xfrm>
          <a:prstGeom prst="rect">
            <a:avLst/>
          </a:prstGeom>
        </p:spPr>
        <p:txBody>
          <a:bodyPr wrap="square">
            <a:spAutoFit/>
          </a:bodyPr>
          <a:lstStyle/>
          <a:p>
            <a:pPr lvl="0">
              <a:defRPr/>
            </a:pPr>
            <a:r>
              <a:rPr lang="en-US" sz="2800" dirty="0"/>
              <a:t>Number of enrolled children in the family is correlated with disenrollment.</a:t>
            </a:r>
          </a:p>
        </p:txBody>
      </p:sp>
      <p:sp>
        <p:nvSpPr>
          <p:cNvPr id="11" name="Rectangle 10">
            <a:extLst>
              <a:ext uri="{FF2B5EF4-FFF2-40B4-BE49-F238E27FC236}">
                <a16:creationId xmlns:a16="http://schemas.microsoft.com/office/drawing/2014/main" id="{F540F177-14C7-EC48-AA57-33A032177082}"/>
              </a:ext>
            </a:extLst>
          </p:cNvPr>
          <p:cNvSpPr/>
          <p:nvPr/>
        </p:nvSpPr>
        <p:spPr>
          <a:xfrm>
            <a:off x="819952" y="3587750"/>
            <a:ext cx="10112829" cy="523220"/>
          </a:xfrm>
          <a:prstGeom prst="rect">
            <a:avLst/>
          </a:prstGeom>
        </p:spPr>
        <p:txBody>
          <a:bodyPr wrap="square">
            <a:spAutoFit/>
          </a:bodyPr>
          <a:lstStyle/>
          <a:p>
            <a:r>
              <a:rPr lang="en-US" sz="2800" dirty="0"/>
              <a:t>The log-hazard of disenrollment for one-child families was 0.316.</a:t>
            </a:r>
          </a:p>
        </p:txBody>
      </p:sp>
      <p:sp>
        <p:nvSpPr>
          <p:cNvPr id="3" name="TextBox 2">
            <a:extLst>
              <a:ext uri="{FF2B5EF4-FFF2-40B4-BE49-F238E27FC236}">
                <a16:creationId xmlns:a16="http://schemas.microsoft.com/office/drawing/2014/main" id="{1A2DF945-E5EE-2446-850C-CF2E96E2985D}"/>
              </a:ext>
            </a:extLst>
          </p:cNvPr>
          <p:cNvSpPr txBox="1"/>
          <p:nvPr/>
        </p:nvSpPr>
        <p:spPr>
          <a:xfrm>
            <a:off x="800100" y="1317579"/>
            <a:ext cx="4874989" cy="523220"/>
          </a:xfrm>
          <a:prstGeom prst="rect">
            <a:avLst/>
          </a:prstGeom>
          <a:noFill/>
        </p:spPr>
        <p:txBody>
          <a:bodyPr wrap="none" rtlCol="0">
            <a:spAutoFit/>
          </a:bodyPr>
          <a:lstStyle/>
          <a:p>
            <a:r>
              <a:rPr lang="en-US" sz="2800" b="1" dirty="0"/>
              <a:t>Numeric patterns and contrasts</a:t>
            </a:r>
          </a:p>
        </p:txBody>
      </p:sp>
      <p:sp>
        <p:nvSpPr>
          <p:cNvPr id="5" name="Rectangle 4">
            <a:extLst>
              <a:ext uri="{FF2B5EF4-FFF2-40B4-BE49-F238E27FC236}">
                <a16:creationId xmlns:a16="http://schemas.microsoft.com/office/drawing/2014/main" id="{0CCC9ACF-1525-3F42-903A-B75D23F698E4}"/>
              </a:ext>
            </a:extLst>
          </p:cNvPr>
          <p:cNvSpPr/>
          <p:nvPr/>
        </p:nvSpPr>
        <p:spPr>
          <a:xfrm>
            <a:off x="723900" y="4685858"/>
            <a:ext cx="11149852" cy="954107"/>
          </a:xfrm>
          <a:prstGeom prst="rect">
            <a:avLst/>
          </a:prstGeom>
        </p:spPr>
        <p:txBody>
          <a:bodyPr wrap="square">
            <a:spAutoFit/>
          </a:bodyPr>
          <a:lstStyle/>
          <a:p>
            <a:r>
              <a:rPr lang="en-US" sz="2800" dirty="0"/>
              <a:t>Families with only one child enrolled in the program were about 1.4 times as likely as larger families to </a:t>
            </a:r>
            <a:r>
              <a:rPr lang="en-US" sz="2800" dirty="0" err="1"/>
              <a:t>disenroll</a:t>
            </a:r>
            <a:r>
              <a:rPr lang="en-US" sz="2800" dirty="0"/>
              <a:t>.</a:t>
            </a:r>
            <a:endParaRPr lang="en-US" sz="2800" dirty="0">
              <a:effectLst/>
            </a:endParaRPr>
          </a:p>
        </p:txBody>
      </p:sp>
      <p:sp>
        <p:nvSpPr>
          <p:cNvPr id="8" name="Rectangle 7">
            <a:extLst>
              <a:ext uri="{FF2B5EF4-FFF2-40B4-BE49-F238E27FC236}">
                <a16:creationId xmlns:a16="http://schemas.microsoft.com/office/drawing/2014/main" id="{71AF220A-55FA-2D4F-84BC-CE204F7BFBB7}"/>
              </a:ext>
            </a:extLst>
          </p:cNvPr>
          <p:cNvSpPr/>
          <p:nvPr/>
        </p:nvSpPr>
        <p:spPr>
          <a:xfrm>
            <a:off x="800100" y="6540500"/>
            <a:ext cx="10591800" cy="276999"/>
          </a:xfrm>
          <a:prstGeom prst="rect">
            <a:avLst/>
          </a:prstGeom>
        </p:spPr>
        <p:txBody>
          <a:bodyPr wrap="square">
            <a:spAutoFit/>
          </a:bodyPr>
          <a:lstStyle/>
          <a:p>
            <a:r>
              <a:rPr lang="en-US" sz="1200" dirty="0"/>
              <a:t>Miller, J. E. (2007). Preparing and Presenting Effective Research Posters. </a:t>
            </a:r>
            <a:r>
              <a:rPr lang="en-US" sz="1200" i="1" dirty="0"/>
              <a:t>Health Services Research</a:t>
            </a:r>
            <a:r>
              <a:rPr lang="en-US" sz="1200" dirty="0"/>
              <a:t>, </a:t>
            </a:r>
            <a:r>
              <a:rPr lang="en-US" sz="1200" i="1" dirty="0"/>
              <a:t>42</a:t>
            </a:r>
            <a:r>
              <a:rPr lang="en-US" sz="1200" dirty="0"/>
              <a:t>(1), 311–328. </a:t>
            </a:r>
            <a:r>
              <a:rPr lang="en-US" sz="1200" dirty="0">
                <a:hlinkClick r:id="rId3"/>
              </a:rPr>
              <a:t>https://doi.org/10.1111/j.1475-6773.2006.00588.x</a:t>
            </a:r>
            <a:endParaRPr lang="en-US" sz="1200" dirty="0">
              <a:effectLst/>
            </a:endParaRPr>
          </a:p>
        </p:txBody>
      </p:sp>
      <p:pic>
        <p:nvPicPr>
          <p:cNvPr id="9" name="Picture 8">
            <a:extLst>
              <a:ext uri="{FF2B5EF4-FFF2-40B4-BE49-F238E27FC236}">
                <a16:creationId xmlns:a16="http://schemas.microsoft.com/office/drawing/2014/main" id="{003A0B27-3745-AE44-B4F0-1D579A53E385}"/>
              </a:ext>
            </a:extLst>
          </p:cNvPr>
          <p:cNvPicPr>
            <a:picLocks noChangeAspect="1"/>
          </p:cNvPicPr>
          <p:nvPr/>
        </p:nvPicPr>
        <p:blipFill>
          <a:blip r:embed="rId4"/>
          <a:stretch>
            <a:fillRect/>
          </a:stretch>
        </p:blipFill>
        <p:spPr>
          <a:xfrm>
            <a:off x="-1" y="2272388"/>
            <a:ext cx="792742" cy="636361"/>
          </a:xfrm>
          <a:prstGeom prst="rect">
            <a:avLst/>
          </a:prstGeom>
        </p:spPr>
      </p:pic>
      <p:pic>
        <p:nvPicPr>
          <p:cNvPr id="12" name="Picture 11">
            <a:extLst>
              <a:ext uri="{FF2B5EF4-FFF2-40B4-BE49-F238E27FC236}">
                <a16:creationId xmlns:a16="http://schemas.microsoft.com/office/drawing/2014/main" id="{39A001DC-01EF-F24D-842B-26D7359042B8}"/>
              </a:ext>
            </a:extLst>
          </p:cNvPr>
          <p:cNvPicPr>
            <a:picLocks noChangeAspect="1"/>
          </p:cNvPicPr>
          <p:nvPr/>
        </p:nvPicPr>
        <p:blipFill>
          <a:blip r:embed="rId5"/>
          <a:stretch>
            <a:fillRect/>
          </a:stretch>
        </p:blipFill>
        <p:spPr>
          <a:xfrm>
            <a:off x="114241" y="4880781"/>
            <a:ext cx="564259" cy="564259"/>
          </a:xfrm>
          <a:prstGeom prst="rect">
            <a:avLst/>
          </a:prstGeom>
        </p:spPr>
      </p:pic>
      <p:pic>
        <p:nvPicPr>
          <p:cNvPr id="13" name="Picture 12">
            <a:extLst>
              <a:ext uri="{FF2B5EF4-FFF2-40B4-BE49-F238E27FC236}">
                <a16:creationId xmlns:a16="http://schemas.microsoft.com/office/drawing/2014/main" id="{50B8920A-F50B-9F4F-9B28-FE5DD7A50E09}"/>
              </a:ext>
            </a:extLst>
          </p:cNvPr>
          <p:cNvPicPr>
            <a:picLocks noChangeAspect="1"/>
          </p:cNvPicPr>
          <p:nvPr/>
        </p:nvPicPr>
        <p:blipFill>
          <a:blip r:embed="rId4"/>
          <a:stretch>
            <a:fillRect/>
          </a:stretch>
        </p:blipFill>
        <p:spPr>
          <a:xfrm>
            <a:off x="27210" y="3565001"/>
            <a:ext cx="792742" cy="636361"/>
          </a:xfrm>
          <a:prstGeom prst="rect">
            <a:avLst/>
          </a:prstGeom>
        </p:spPr>
      </p:pic>
    </p:spTree>
    <p:extLst>
      <p:ext uri="{BB962C8B-B14F-4D97-AF65-F5344CB8AC3E}">
        <p14:creationId xmlns:p14="http://schemas.microsoft.com/office/powerpoint/2010/main" val="235562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0100" y="0"/>
            <a:ext cx="1707519" cy="769441"/>
          </a:xfrm>
          <a:prstGeom prst="rect">
            <a:avLst/>
          </a:prstGeom>
          <a:noFill/>
        </p:spPr>
        <p:txBody>
          <a:bodyPr wrap="none" rtlCol="0">
            <a:spAutoFit/>
          </a:bodyPr>
          <a:lstStyle/>
          <a:p>
            <a:r>
              <a:rPr lang="en-US" sz="4400" b="1" dirty="0">
                <a:latin typeface="+mj-lt"/>
                <a:cs typeface="American Typewriter"/>
              </a:rPr>
              <a:t>Design</a:t>
            </a:r>
          </a:p>
        </p:txBody>
      </p:sp>
      <p:sp>
        <p:nvSpPr>
          <p:cNvPr id="6" name="Rectangle 5"/>
          <p:cNvSpPr/>
          <p:nvPr/>
        </p:nvSpPr>
        <p:spPr>
          <a:xfrm>
            <a:off x="1866901" y="889014"/>
            <a:ext cx="10325100" cy="6001643"/>
          </a:xfrm>
          <a:prstGeom prst="rect">
            <a:avLst/>
          </a:prstGeom>
        </p:spPr>
        <p:txBody>
          <a:bodyPr wrap="square">
            <a:spAutoFit/>
          </a:bodyPr>
          <a:lstStyle/>
          <a:p>
            <a:pPr marL="284950" indent="-284950">
              <a:spcBef>
                <a:spcPts val="598"/>
              </a:spcBef>
              <a:spcAft>
                <a:spcPts val="598"/>
              </a:spcAft>
              <a:buFont typeface="Arial"/>
              <a:buChar char="•"/>
            </a:pPr>
            <a:r>
              <a:rPr lang="en-US" sz="3600" dirty="0">
                <a:cs typeface="American Typewriter"/>
              </a:rPr>
              <a:t>Important information should be </a:t>
            </a:r>
            <a:r>
              <a:rPr lang="en-US" sz="3600" b="1" dirty="0">
                <a:cs typeface="American Typewriter"/>
              </a:rPr>
              <a:t>legible</a:t>
            </a:r>
            <a:r>
              <a:rPr lang="en-US" sz="3600" dirty="0">
                <a:cs typeface="American Typewriter"/>
              </a:rPr>
              <a:t> from about 10 feet away.</a:t>
            </a:r>
          </a:p>
          <a:p>
            <a:pPr marL="284950" indent="-284950">
              <a:spcBef>
                <a:spcPts val="598"/>
              </a:spcBef>
              <a:spcAft>
                <a:spcPts val="598"/>
              </a:spcAft>
              <a:buFont typeface="Arial"/>
              <a:buChar char="•"/>
            </a:pPr>
            <a:r>
              <a:rPr lang="en-US" sz="3600" b="1" dirty="0">
                <a:cs typeface="American Typewriter"/>
              </a:rPr>
              <a:t>Title</a:t>
            </a:r>
            <a:r>
              <a:rPr lang="en-US" sz="3600" dirty="0">
                <a:cs typeface="American Typewriter"/>
              </a:rPr>
              <a:t> is short and draws interest.</a:t>
            </a:r>
          </a:p>
          <a:p>
            <a:pPr marL="284950" indent="-284950">
              <a:spcBef>
                <a:spcPts val="598"/>
              </a:spcBef>
              <a:spcAft>
                <a:spcPts val="598"/>
              </a:spcAft>
              <a:buFont typeface="Arial"/>
              <a:buChar char="•"/>
            </a:pPr>
            <a:r>
              <a:rPr lang="en-US" sz="3600" b="1" dirty="0">
                <a:cs typeface="American Typewriter"/>
              </a:rPr>
              <a:t>Word count</a:t>
            </a:r>
            <a:r>
              <a:rPr lang="en-US" sz="3600" dirty="0">
                <a:cs typeface="American Typewriter"/>
              </a:rPr>
              <a:t> of about 300 to 800 words.</a:t>
            </a:r>
          </a:p>
          <a:p>
            <a:pPr marL="284950" indent="-284950">
              <a:spcBef>
                <a:spcPts val="598"/>
              </a:spcBef>
              <a:spcAft>
                <a:spcPts val="598"/>
              </a:spcAft>
              <a:buFont typeface="Arial"/>
              <a:buChar char="•"/>
            </a:pPr>
            <a:r>
              <a:rPr lang="en-US" sz="3600" dirty="0">
                <a:cs typeface="American Typewriter"/>
              </a:rPr>
              <a:t>Text is </a:t>
            </a:r>
            <a:r>
              <a:rPr lang="en-US" sz="3600" b="1" dirty="0">
                <a:cs typeface="American Typewriter"/>
              </a:rPr>
              <a:t>clear</a:t>
            </a:r>
            <a:r>
              <a:rPr lang="en-US" sz="3600" dirty="0">
                <a:cs typeface="American Typewriter"/>
              </a:rPr>
              <a:t> and </a:t>
            </a:r>
            <a:r>
              <a:rPr lang="en-US" sz="3600" b="1" dirty="0">
                <a:cs typeface="American Typewriter"/>
              </a:rPr>
              <a:t>to the point</a:t>
            </a:r>
            <a:r>
              <a:rPr lang="en-US" sz="3600" dirty="0">
                <a:cs typeface="American Typewriter"/>
              </a:rPr>
              <a:t>.</a:t>
            </a:r>
          </a:p>
          <a:p>
            <a:pPr marL="284950" indent="-284950">
              <a:spcBef>
                <a:spcPts val="598"/>
              </a:spcBef>
              <a:spcAft>
                <a:spcPts val="598"/>
              </a:spcAft>
              <a:buFont typeface="Arial"/>
              <a:buChar char="•"/>
            </a:pPr>
            <a:r>
              <a:rPr lang="en-US" sz="3600" dirty="0">
                <a:cs typeface="American Typewriter"/>
              </a:rPr>
              <a:t>Use of </a:t>
            </a:r>
            <a:r>
              <a:rPr lang="en-US" sz="3600" b="1" dirty="0">
                <a:cs typeface="American Typewriter"/>
              </a:rPr>
              <a:t>bullets</a:t>
            </a:r>
            <a:r>
              <a:rPr lang="en-US" sz="3600" dirty="0">
                <a:cs typeface="American Typewriter"/>
              </a:rPr>
              <a:t>, </a:t>
            </a:r>
            <a:r>
              <a:rPr lang="en-US" sz="3600" b="1" dirty="0">
                <a:cs typeface="American Typewriter"/>
              </a:rPr>
              <a:t>numbering</a:t>
            </a:r>
            <a:r>
              <a:rPr lang="en-US" sz="3600" dirty="0">
                <a:cs typeface="American Typewriter"/>
              </a:rPr>
              <a:t>, and </a:t>
            </a:r>
            <a:r>
              <a:rPr lang="en-US" sz="3600" b="1" dirty="0">
                <a:cs typeface="American Typewriter"/>
              </a:rPr>
              <a:t>headlines</a:t>
            </a:r>
            <a:r>
              <a:rPr lang="en-US" sz="3600" dirty="0">
                <a:cs typeface="American Typewriter"/>
              </a:rPr>
              <a:t> make it easy to read.</a:t>
            </a:r>
          </a:p>
          <a:p>
            <a:pPr marL="284950" indent="-284950">
              <a:spcBef>
                <a:spcPts val="598"/>
              </a:spcBef>
              <a:spcAft>
                <a:spcPts val="598"/>
              </a:spcAft>
              <a:buFont typeface="Arial"/>
              <a:buChar char="•"/>
            </a:pPr>
            <a:r>
              <a:rPr lang="en-US" sz="3600" dirty="0">
                <a:cs typeface="American Typewriter"/>
              </a:rPr>
              <a:t>Effective use of </a:t>
            </a:r>
            <a:r>
              <a:rPr lang="en-US" sz="3600" b="1" dirty="0">
                <a:cs typeface="American Typewriter"/>
              </a:rPr>
              <a:t>graphics, color, and fonts</a:t>
            </a:r>
            <a:r>
              <a:rPr lang="en-US" sz="3600" dirty="0">
                <a:cs typeface="American Typewriter"/>
              </a:rPr>
              <a:t>.</a:t>
            </a:r>
          </a:p>
          <a:p>
            <a:pPr marL="284950" indent="-284950">
              <a:spcBef>
                <a:spcPts val="598"/>
              </a:spcBef>
              <a:spcAft>
                <a:spcPts val="598"/>
              </a:spcAft>
              <a:buFont typeface="Arial"/>
              <a:buChar char="•"/>
            </a:pPr>
            <a:r>
              <a:rPr lang="en-US" sz="3600" dirty="0">
                <a:cs typeface="American Typewriter"/>
              </a:rPr>
              <a:t>Consistent and clean </a:t>
            </a:r>
            <a:r>
              <a:rPr lang="en-US" sz="3600" b="1" dirty="0">
                <a:cs typeface="American Typewriter"/>
              </a:rPr>
              <a:t>layout</a:t>
            </a:r>
            <a:r>
              <a:rPr lang="en-US" sz="3600" dirty="0">
                <a:cs typeface="American Typewriter"/>
              </a:rPr>
              <a:t>.</a:t>
            </a:r>
          </a:p>
        </p:txBody>
      </p:sp>
    </p:spTree>
    <p:extLst>
      <p:ext uri="{BB962C8B-B14F-4D97-AF65-F5344CB8AC3E}">
        <p14:creationId xmlns:p14="http://schemas.microsoft.com/office/powerpoint/2010/main" val="4129106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2598" y="1909222"/>
            <a:ext cx="8358781" cy="2762316"/>
          </a:xfrm>
          <a:prstGeom prst="rect">
            <a:avLst/>
          </a:prstGeom>
        </p:spPr>
        <p:txBody>
          <a:bodyPr wrap="square">
            <a:spAutoFit/>
          </a:bodyPr>
          <a:lstStyle/>
          <a:p>
            <a:pPr marL="405262" indent="-405262">
              <a:spcBef>
                <a:spcPts val="598"/>
              </a:spcBef>
              <a:spcAft>
                <a:spcPts val="598"/>
              </a:spcAft>
            </a:pPr>
            <a:r>
              <a:rPr lang="en-US" sz="3600" b="1" dirty="0">
                <a:cs typeface="American Typewriter"/>
              </a:rPr>
              <a:t>C</a:t>
            </a:r>
            <a:r>
              <a:rPr lang="en-US" sz="3600" dirty="0">
                <a:cs typeface="American Typewriter"/>
              </a:rPr>
              <a:t> - color and contrast </a:t>
            </a:r>
          </a:p>
          <a:p>
            <a:pPr marL="405262" indent="-405262">
              <a:spcBef>
                <a:spcPts val="598"/>
              </a:spcBef>
              <a:spcAft>
                <a:spcPts val="598"/>
              </a:spcAft>
            </a:pPr>
            <a:r>
              <a:rPr lang="en-US" sz="3600" b="1" dirty="0">
                <a:cs typeface="American Typewriter"/>
              </a:rPr>
              <a:t>R</a:t>
            </a:r>
            <a:r>
              <a:rPr lang="en-US" sz="3600" dirty="0">
                <a:cs typeface="American Typewriter"/>
              </a:rPr>
              <a:t> - repetition </a:t>
            </a:r>
          </a:p>
          <a:p>
            <a:pPr marL="405262" indent="-405262">
              <a:spcBef>
                <a:spcPts val="598"/>
              </a:spcBef>
              <a:spcAft>
                <a:spcPts val="598"/>
              </a:spcAft>
            </a:pPr>
            <a:r>
              <a:rPr lang="en-US" sz="3600" b="1" dirty="0">
                <a:cs typeface="American Typewriter"/>
              </a:rPr>
              <a:t>A</a:t>
            </a:r>
            <a:r>
              <a:rPr lang="en-US" sz="3600" dirty="0">
                <a:cs typeface="American Typewriter"/>
              </a:rPr>
              <a:t> - alignment </a:t>
            </a:r>
          </a:p>
          <a:p>
            <a:pPr marL="405262" indent="-405262">
              <a:spcBef>
                <a:spcPts val="598"/>
              </a:spcBef>
              <a:spcAft>
                <a:spcPts val="598"/>
              </a:spcAft>
            </a:pPr>
            <a:r>
              <a:rPr lang="en-US" sz="3600" b="1" dirty="0">
                <a:cs typeface="American Typewriter"/>
              </a:rPr>
              <a:t>P</a:t>
            </a:r>
            <a:r>
              <a:rPr lang="en-US" sz="3600" dirty="0">
                <a:cs typeface="American Typewriter"/>
              </a:rPr>
              <a:t> - proximity and placement</a:t>
            </a:r>
          </a:p>
        </p:txBody>
      </p:sp>
      <p:sp>
        <p:nvSpPr>
          <p:cNvPr id="5" name="TextBox 4"/>
          <p:cNvSpPr txBox="1"/>
          <p:nvPr/>
        </p:nvSpPr>
        <p:spPr>
          <a:xfrm>
            <a:off x="800100" y="24714"/>
            <a:ext cx="1707519" cy="769441"/>
          </a:xfrm>
          <a:prstGeom prst="rect">
            <a:avLst/>
          </a:prstGeom>
          <a:noFill/>
        </p:spPr>
        <p:txBody>
          <a:bodyPr wrap="none" rtlCol="0">
            <a:spAutoFit/>
          </a:bodyPr>
          <a:lstStyle/>
          <a:p>
            <a:r>
              <a:rPr lang="en-US" sz="4400" b="1" dirty="0">
                <a:latin typeface="+mj-lt"/>
                <a:cs typeface="American Typewriter"/>
              </a:rPr>
              <a:t>Design</a:t>
            </a:r>
          </a:p>
        </p:txBody>
      </p:sp>
    </p:spTree>
    <p:extLst>
      <p:ext uri="{BB962C8B-B14F-4D97-AF65-F5344CB8AC3E}">
        <p14:creationId xmlns:p14="http://schemas.microsoft.com/office/powerpoint/2010/main" val="51544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04C8-6EE5-D741-9483-70EF4384CADC}"/>
              </a:ext>
            </a:extLst>
          </p:cNvPr>
          <p:cNvSpPr>
            <a:spLocks noGrp="1"/>
          </p:cNvSpPr>
          <p:nvPr>
            <p:ph type="title" idx="4294967295"/>
          </p:nvPr>
        </p:nvSpPr>
        <p:spPr>
          <a:xfrm>
            <a:off x="0" y="365125"/>
            <a:ext cx="10515600" cy="1325563"/>
          </a:xfrm>
        </p:spPr>
        <p:txBody>
          <a:bodyPr/>
          <a:lstStyle/>
          <a:p>
            <a:r>
              <a:rPr lang="en-US" b="1" dirty="0"/>
              <a:t>Conceiving the assignment</a:t>
            </a:r>
          </a:p>
        </p:txBody>
      </p:sp>
      <p:pic>
        <p:nvPicPr>
          <p:cNvPr id="4" name="Picture 3">
            <a:extLst>
              <a:ext uri="{FF2B5EF4-FFF2-40B4-BE49-F238E27FC236}">
                <a16:creationId xmlns:a16="http://schemas.microsoft.com/office/drawing/2014/main" id="{C96161AF-6E8A-264D-AD5D-865F89292086}"/>
              </a:ext>
            </a:extLst>
          </p:cNvPr>
          <p:cNvPicPr>
            <a:picLocks noChangeAspect="1"/>
          </p:cNvPicPr>
          <p:nvPr/>
        </p:nvPicPr>
        <p:blipFill>
          <a:blip r:embed="rId2"/>
          <a:stretch>
            <a:fillRect/>
          </a:stretch>
        </p:blipFill>
        <p:spPr>
          <a:xfrm>
            <a:off x="0" y="2294968"/>
            <a:ext cx="12192000" cy="3404886"/>
          </a:xfrm>
          <a:prstGeom prst="rect">
            <a:avLst/>
          </a:prstGeom>
        </p:spPr>
      </p:pic>
      <p:sp>
        <p:nvSpPr>
          <p:cNvPr id="5" name="Rectangle 4">
            <a:extLst>
              <a:ext uri="{FF2B5EF4-FFF2-40B4-BE49-F238E27FC236}">
                <a16:creationId xmlns:a16="http://schemas.microsoft.com/office/drawing/2014/main" id="{772005B8-47F2-0D47-8097-6D3D36DD07F2}"/>
              </a:ext>
            </a:extLst>
          </p:cNvPr>
          <p:cNvSpPr/>
          <p:nvPr/>
        </p:nvSpPr>
        <p:spPr>
          <a:xfrm>
            <a:off x="6001264" y="6642556"/>
            <a:ext cx="7591168" cy="215444"/>
          </a:xfrm>
          <a:prstGeom prst="rect">
            <a:avLst/>
          </a:prstGeom>
        </p:spPr>
        <p:txBody>
          <a:bodyPr wrap="square">
            <a:spAutoFit/>
          </a:bodyPr>
          <a:lstStyle/>
          <a:p>
            <a:pPr>
              <a:spcBef>
                <a:spcPts val="598"/>
              </a:spcBef>
              <a:spcAft>
                <a:spcPts val="598"/>
              </a:spcAft>
            </a:pPr>
            <a:r>
              <a:rPr lang="en-US" sz="800" dirty="0"/>
              <a:t>Emory College of Arts and Sciences: Administration. (</a:t>
            </a:r>
            <a:r>
              <a:rPr lang="en-US" sz="800" dirty="0" err="1"/>
              <a:t>n.d.</a:t>
            </a:r>
            <a:r>
              <a:rPr lang="en-US" sz="800" dirty="0"/>
              <a:t>). Retrieved April 1, 2018, from </a:t>
            </a:r>
            <a:r>
              <a:rPr lang="en-US" sz="800" dirty="0">
                <a:hlinkClick r:id="rId3"/>
              </a:rPr>
              <a:t>http://college.emory.edu/main/administration/index.html</a:t>
            </a:r>
            <a:endParaRPr lang="en-US" sz="800" dirty="0">
              <a:cs typeface="American Typewriter"/>
            </a:endParaRPr>
          </a:p>
        </p:txBody>
      </p:sp>
    </p:spTree>
    <p:extLst>
      <p:ext uri="{BB962C8B-B14F-4D97-AF65-F5344CB8AC3E}">
        <p14:creationId xmlns:p14="http://schemas.microsoft.com/office/powerpoint/2010/main" val="2795282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2081"/>
            <a:ext cx="8149812" cy="845377"/>
          </a:xfrm>
        </p:spPr>
        <p:txBody>
          <a:bodyPr/>
          <a:lstStyle/>
          <a:p>
            <a:r>
              <a:rPr lang="en-US" b="1" dirty="0"/>
              <a:t>Contrast and Color</a:t>
            </a:r>
          </a:p>
        </p:txBody>
      </p:sp>
      <p:sp>
        <p:nvSpPr>
          <p:cNvPr id="3" name="TextBox 2"/>
          <p:cNvSpPr txBox="1"/>
          <p:nvPr/>
        </p:nvSpPr>
        <p:spPr>
          <a:xfrm>
            <a:off x="800100" y="899226"/>
            <a:ext cx="9868815" cy="523220"/>
          </a:xfrm>
          <a:prstGeom prst="rect">
            <a:avLst/>
          </a:prstGeom>
          <a:noFill/>
        </p:spPr>
        <p:txBody>
          <a:bodyPr wrap="square" rtlCol="0">
            <a:spAutoFit/>
          </a:bodyPr>
          <a:lstStyle/>
          <a:p>
            <a:r>
              <a:rPr lang="en-US" sz="2800" dirty="0">
                <a:cs typeface="American Typewriter"/>
              </a:rPr>
              <a:t>Significant contrast between the background colors and text.</a:t>
            </a:r>
          </a:p>
        </p:txBody>
      </p:sp>
      <p:sp>
        <p:nvSpPr>
          <p:cNvPr id="4" name="Rectangle 3"/>
          <p:cNvSpPr/>
          <p:nvPr/>
        </p:nvSpPr>
        <p:spPr>
          <a:xfrm>
            <a:off x="800100" y="2314097"/>
            <a:ext cx="4578332" cy="2246769"/>
          </a:xfrm>
          <a:prstGeom prst="rect">
            <a:avLst/>
          </a:prstGeom>
        </p:spPr>
        <p:txBody>
          <a:bodyPr>
            <a:spAutoFit/>
          </a:bodyPr>
          <a:lstStyle/>
          <a:p>
            <a:r>
              <a:rPr lang="en-US" sz="2800" dirty="0">
                <a:cs typeface="American Typewriter"/>
              </a:rPr>
              <a:t>If the elements (type, color, size, line thickness, shape, space, etc.) are not the same, then they should be </a:t>
            </a:r>
            <a:r>
              <a:rPr lang="en-US" sz="2800" b="1" dirty="0">
                <a:cs typeface="American Typewriter"/>
              </a:rPr>
              <a:t>very different</a:t>
            </a:r>
            <a:r>
              <a:rPr lang="en-US" sz="2800" dirty="0">
                <a:cs typeface="American Typewriter"/>
              </a:rPr>
              <a:t>. </a:t>
            </a:r>
          </a:p>
        </p:txBody>
      </p:sp>
      <p:sp>
        <p:nvSpPr>
          <p:cNvPr id="6" name="Rectangle 5"/>
          <p:cNvSpPr/>
          <p:nvPr/>
        </p:nvSpPr>
        <p:spPr>
          <a:xfrm>
            <a:off x="800100" y="5865442"/>
            <a:ext cx="10591800" cy="523220"/>
          </a:xfrm>
          <a:prstGeom prst="rect">
            <a:avLst/>
          </a:prstGeom>
        </p:spPr>
        <p:txBody>
          <a:bodyPr wrap="square">
            <a:spAutoFit/>
          </a:bodyPr>
          <a:lstStyle/>
          <a:p>
            <a:r>
              <a:rPr lang="en-US" sz="2800" b="1" dirty="0">
                <a:solidFill>
                  <a:srgbClr val="800000"/>
                </a:solidFill>
                <a:cs typeface="American Typewriter"/>
              </a:rPr>
              <a:t>Contrast is often the most important visual attraction on a page.</a:t>
            </a:r>
          </a:p>
        </p:txBody>
      </p:sp>
      <p:sp>
        <p:nvSpPr>
          <p:cNvPr id="7" name="object 3">
            <a:extLst>
              <a:ext uri="{FF2B5EF4-FFF2-40B4-BE49-F238E27FC236}">
                <a16:creationId xmlns:a16="http://schemas.microsoft.com/office/drawing/2014/main" id="{4A0F56F7-F3B6-F642-A08E-35E6827AAA18}"/>
              </a:ext>
            </a:extLst>
          </p:cNvPr>
          <p:cNvSpPr/>
          <p:nvPr/>
        </p:nvSpPr>
        <p:spPr>
          <a:xfrm>
            <a:off x="5692731" y="1583542"/>
            <a:ext cx="5699169" cy="4008416"/>
          </a:xfrm>
          <a:prstGeom prst="rect">
            <a:avLst/>
          </a:prstGeom>
          <a:blipFill>
            <a:blip r:embed="rId2" cstate="print"/>
            <a:stretch>
              <a:fillRect/>
            </a:stretch>
          </a:blipFill>
        </p:spPr>
        <p:txBody>
          <a:bodyPr wrap="square" lIns="0" tIns="0" rIns="0" bIns="0" rtlCol="0"/>
          <a:lstStyle/>
          <a:p>
            <a:endParaRPr sz="1795"/>
          </a:p>
        </p:txBody>
      </p:sp>
    </p:spTree>
    <p:extLst>
      <p:ext uri="{BB962C8B-B14F-4D97-AF65-F5344CB8AC3E}">
        <p14:creationId xmlns:p14="http://schemas.microsoft.com/office/powerpoint/2010/main" val="3858575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0100" y="983954"/>
            <a:ext cx="5332863" cy="3751302"/>
          </a:xfrm>
          <a:prstGeom prst="rect">
            <a:avLst/>
          </a:prstGeom>
          <a:blipFill>
            <a:blip r:embed="rId3" cstate="print"/>
            <a:stretch>
              <a:fillRect/>
            </a:stretch>
          </a:blipFill>
        </p:spPr>
        <p:txBody>
          <a:bodyPr wrap="square" lIns="0" tIns="0" rIns="0" bIns="0" rtlCol="0"/>
          <a:lstStyle/>
          <a:p>
            <a:endParaRPr sz="1795"/>
          </a:p>
        </p:txBody>
      </p:sp>
      <p:sp>
        <p:nvSpPr>
          <p:cNvPr id="5" name="object 5"/>
          <p:cNvSpPr txBox="1">
            <a:spLocks noGrp="1"/>
          </p:cNvSpPr>
          <p:nvPr>
            <p:ph type="title"/>
          </p:nvPr>
        </p:nvSpPr>
        <p:spPr>
          <a:xfrm>
            <a:off x="800100" y="352"/>
            <a:ext cx="8353714" cy="677108"/>
          </a:xfrm>
          <a:prstGeom prst="rect">
            <a:avLst/>
          </a:prstGeom>
        </p:spPr>
        <p:txBody>
          <a:bodyPr vert="horz" wrap="square" lIns="0" tIns="0" rIns="0" bIns="0" rtlCol="0" anchor="ctr">
            <a:spAutoFit/>
          </a:bodyPr>
          <a:lstStyle/>
          <a:p>
            <a:pPr>
              <a:lnSpc>
                <a:spcPct val="100000"/>
              </a:lnSpc>
            </a:pPr>
            <a:r>
              <a:rPr lang="en-US" b="1" dirty="0"/>
              <a:t>Contrast for Contrast’s Sake</a:t>
            </a:r>
            <a:endParaRPr b="1" dirty="0"/>
          </a:p>
        </p:txBody>
      </p:sp>
      <p:sp>
        <p:nvSpPr>
          <p:cNvPr id="4" name="object 2">
            <a:extLst>
              <a:ext uri="{FF2B5EF4-FFF2-40B4-BE49-F238E27FC236}">
                <a16:creationId xmlns:a16="http://schemas.microsoft.com/office/drawing/2014/main" id="{296B653F-1D8F-8A4C-B235-9DDFC5A3B55E}"/>
              </a:ext>
            </a:extLst>
          </p:cNvPr>
          <p:cNvSpPr/>
          <p:nvPr/>
        </p:nvSpPr>
        <p:spPr>
          <a:xfrm>
            <a:off x="7072371" y="2039270"/>
            <a:ext cx="5061338" cy="463876"/>
          </a:xfrm>
          <a:prstGeom prst="rect">
            <a:avLst/>
          </a:prstGeom>
          <a:blipFill>
            <a:blip r:embed="rId4" cstate="print"/>
            <a:stretch>
              <a:fillRect/>
            </a:stretch>
          </a:blipFill>
        </p:spPr>
        <p:txBody>
          <a:bodyPr wrap="square" lIns="0" tIns="0" rIns="0" bIns="0" rtlCol="0"/>
          <a:lstStyle/>
          <a:p>
            <a:endParaRPr sz="1795" dirty="0"/>
          </a:p>
        </p:txBody>
      </p:sp>
      <p:sp>
        <p:nvSpPr>
          <p:cNvPr id="6" name="object 3">
            <a:extLst>
              <a:ext uri="{FF2B5EF4-FFF2-40B4-BE49-F238E27FC236}">
                <a16:creationId xmlns:a16="http://schemas.microsoft.com/office/drawing/2014/main" id="{C54D2AA3-0120-2A4F-AB56-1C4FFFFC7701}"/>
              </a:ext>
            </a:extLst>
          </p:cNvPr>
          <p:cNvSpPr/>
          <p:nvPr/>
        </p:nvSpPr>
        <p:spPr>
          <a:xfrm>
            <a:off x="7072371" y="3587750"/>
            <a:ext cx="4746791" cy="479762"/>
          </a:xfrm>
          <a:prstGeom prst="rect">
            <a:avLst/>
          </a:prstGeom>
          <a:blipFill>
            <a:blip r:embed="rId5" cstate="print"/>
            <a:stretch>
              <a:fillRect/>
            </a:stretch>
          </a:blipFill>
        </p:spPr>
        <p:txBody>
          <a:bodyPr wrap="square" lIns="0" tIns="0" rIns="0" bIns="0" rtlCol="0"/>
          <a:lstStyle/>
          <a:p>
            <a:endParaRPr sz="1795"/>
          </a:p>
        </p:txBody>
      </p:sp>
      <p:sp>
        <p:nvSpPr>
          <p:cNvPr id="7" name="object 6">
            <a:extLst>
              <a:ext uri="{FF2B5EF4-FFF2-40B4-BE49-F238E27FC236}">
                <a16:creationId xmlns:a16="http://schemas.microsoft.com/office/drawing/2014/main" id="{471A6D93-A131-6E4B-81FB-1F9536AB58C2}"/>
              </a:ext>
            </a:extLst>
          </p:cNvPr>
          <p:cNvSpPr txBox="1">
            <a:spLocks/>
          </p:cNvSpPr>
          <p:nvPr/>
        </p:nvSpPr>
        <p:spPr>
          <a:xfrm>
            <a:off x="7072371" y="2859605"/>
            <a:ext cx="3274489" cy="338151"/>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664">
              <a:lnSpc>
                <a:spcPct val="100000"/>
              </a:lnSpc>
            </a:pPr>
            <a:r>
              <a:rPr lang="en-US" sz="2044" b="1" spc="-75" dirty="0">
                <a:solidFill>
                  <a:srgbClr val="E8EF70"/>
                </a:solidFill>
                <a:latin typeface="Times New Roman"/>
                <a:cs typeface="Times New Roman"/>
              </a:rPr>
              <a:t>Yellow  </a:t>
            </a:r>
            <a:r>
              <a:rPr lang="en-US" sz="2044" b="1" spc="-45" dirty="0">
                <a:solidFill>
                  <a:srgbClr val="E8EF70"/>
                </a:solidFill>
                <a:latin typeface="Times New Roman"/>
                <a:cs typeface="Times New Roman"/>
              </a:rPr>
              <a:t>on </a:t>
            </a:r>
            <a:r>
              <a:rPr lang="en-US" sz="2044" b="1" spc="-120" dirty="0">
                <a:solidFill>
                  <a:srgbClr val="E8EF70"/>
                </a:solidFill>
                <a:latin typeface="Times New Roman"/>
                <a:cs typeface="Times New Roman"/>
              </a:rPr>
              <a:t>white  </a:t>
            </a:r>
            <a:r>
              <a:rPr lang="en-US" sz="2044" b="1" spc="-85" dirty="0">
                <a:solidFill>
                  <a:srgbClr val="E8EF70"/>
                </a:solidFill>
                <a:latin typeface="Times New Roman"/>
                <a:cs typeface="Times New Roman"/>
              </a:rPr>
              <a:t>is </a:t>
            </a:r>
            <a:r>
              <a:rPr lang="en-US" sz="2144" b="1" spc="-179" dirty="0">
                <a:solidFill>
                  <a:srgbClr val="E8EF70"/>
                </a:solidFill>
                <a:latin typeface="Times New Roman"/>
                <a:cs typeface="Times New Roman"/>
              </a:rPr>
              <a:t>hard </a:t>
            </a:r>
            <a:r>
              <a:rPr lang="en-US" sz="2044" b="1" spc="-55" dirty="0">
                <a:solidFill>
                  <a:srgbClr val="E8EF70"/>
                </a:solidFill>
                <a:latin typeface="Times New Roman"/>
                <a:cs typeface="Times New Roman"/>
              </a:rPr>
              <a:t>to</a:t>
            </a:r>
            <a:r>
              <a:rPr lang="en-US" sz="2044" b="1" spc="35" dirty="0">
                <a:solidFill>
                  <a:srgbClr val="E8EF70"/>
                </a:solidFill>
                <a:latin typeface="Times New Roman"/>
                <a:cs typeface="Times New Roman"/>
              </a:rPr>
              <a:t> </a:t>
            </a:r>
            <a:r>
              <a:rPr lang="en-US" sz="2144" b="1" spc="-110" dirty="0">
                <a:solidFill>
                  <a:srgbClr val="E8EF70"/>
                </a:solidFill>
                <a:latin typeface="Times New Roman"/>
                <a:cs typeface="Times New Roman"/>
              </a:rPr>
              <a:t>read</a:t>
            </a:r>
            <a:endParaRPr lang="en-US" sz="2144" dirty="0">
              <a:latin typeface="Times New Roman"/>
              <a:cs typeface="Times New Roman"/>
            </a:endParaRPr>
          </a:p>
        </p:txBody>
      </p:sp>
      <p:pic>
        <p:nvPicPr>
          <p:cNvPr id="8" name="Picture 7" descr="oster-Contrast.jpg">
            <a:extLst>
              <a:ext uri="{FF2B5EF4-FFF2-40B4-BE49-F238E27FC236}">
                <a16:creationId xmlns:a16="http://schemas.microsoft.com/office/drawing/2014/main" id="{C8B67DE8-2539-9046-B39A-8A3E26F6046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072371" y="4423971"/>
            <a:ext cx="4863291" cy="2434029"/>
          </a:xfrm>
          <a:prstGeom prst="rect">
            <a:avLst/>
          </a:prstGeom>
          <a:noFill/>
          <a:ln>
            <a:noFill/>
          </a:ln>
        </p:spPr>
      </p:pic>
    </p:spTree>
    <p:extLst>
      <p:ext uri="{BB962C8B-B14F-4D97-AF65-F5344CB8AC3E}">
        <p14:creationId xmlns:p14="http://schemas.microsoft.com/office/powerpoint/2010/main" val="1485538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6253" y="952500"/>
            <a:ext cx="3809539" cy="3612957"/>
          </a:xfrm>
          <a:prstGeom prst="rect">
            <a:avLst/>
          </a:prstGeom>
          <a:blipFill>
            <a:blip r:embed="rId3" cstate="print"/>
            <a:stretch>
              <a:fillRect/>
            </a:stretch>
          </a:blipFill>
        </p:spPr>
        <p:txBody>
          <a:bodyPr wrap="square" lIns="0" tIns="0" rIns="0" bIns="0" rtlCol="0"/>
          <a:lstStyle/>
          <a:p>
            <a:endParaRPr sz="1795"/>
          </a:p>
        </p:txBody>
      </p:sp>
      <p:sp>
        <p:nvSpPr>
          <p:cNvPr id="4" name="object 2"/>
          <p:cNvSpPr txBox="1">
            <a:spLocks noGrp="1"/>
          </p:cNvSpPr>
          <p:nvPr>
            <p:ph type="title"/>
          </p:nvPr>
        </p:nvSpPr>
        <p:spPr>
          <a:xfrm>
            <a:off x="800100" y="10568"/>
            <a:ext cx="3746254" cy="675232"/>
          </a:xfrm>
          <a:prstGeom prst="rect">
            <a:avLst/>
          </a:prstGeom>
        </p:spPr>
        <p:txBody>
          <a:bodyPr vert="horz" wrap="square" lIns="0" tIns="0" rIns="0" bIns="0" rtlCol="0" anchor="ctr">
            <a:spAutoFit/>
          </a:bodyPr>
          <a:lstStyle/>
          <a:p>
            <a:pPr marL="12664">
              <a:lnSpc>
                <a:spcPct val="100000"/>
              </a:lnSpc>
            </a:pPr>
            <a:r>
              <a:rPr lang="en-US" b="1" dirty="0"/>
              <a:t>Figure Clarity</a:t>
            </a:r>
            <a:endParaRPr b="1" dirty="0"/>
          </a:p>
        </p:txBody>
      </p:sp>
      <p:sp>
        <p:nvSpPr>
          <p:cNvPr id="5" name="object 2">
            <a:extLst>
              <a:ext uri="{FF2B5EF4-FFF2-40B4-BE49-F238E27FC236}">
                <a16:creationId xmlns:a16="http://schemas.microsoft.com/office/drawing/2014/main" id="{43AFF348-F4CB-714B-B716-E64C834A8318}"/>
              </a:ext>
            </a:extLst>
          </p:cNvPr>
          <p:cNvSpPr/>
          <p:nvPr/>
        </p:nvSpPr>
        <p:spPr>
          <a:xfrm>
            <a:off x="4374292" y="952500"/>
            <a:ext cx="3704604" cy="3642557"/>
          </a:xfrm>
          <a:prstGeom prst="rect">
            <a:avLst/>
          </a:prstGeom>
          <a:blipFill>
            <a:blip r:embed="rId4" cstate="print"/>
            <a:stretch>
              <a:fillRect/>
            </a:stretch>
          </a:blipFill>
        </p:spPr>
        <p:txBody>
          <a:bodyPr wrap="square" lIns="0" tIns="0" rIns="0" bIns="0" rtlCol="0"/>
          <a:lstStyle/>
          <a:p>
            <a:endParaRPr sz="1795"/>
          </a:p>
        </p:txBody>
      </p:sp>
      <p:sp>
        <p:nvSpPr>
          <p:cNvPr id="6" name="object 3">
            <a:extLst>
              <a:ext uri="{FF2B5EF4-FFF2-40B4-BE49-F238E27FC236}">
                <a16:creationId xmlns:a16="http://schemas.microsoft.com/office/drawing/2014/main" id="{9C957FEA-4E3A-EA43-853F-A44A596D0FEE}"/>
              </a:ext>
            </a:extLst>
          </p:cNvPr>
          <p:cNvSpPr/>
          <p:nvPr/>
        </p:nvSpPr>
        <p:spPr>
          <a:xfrm>
            <a:off x="8316565" y="952500"/>
            <a:ext cx="3672973" cy="3612957"/>
          </a:xfrm>
          <a:prstGeom prst="rect">
            <a:avLst/>
          </a:prstGeom>
          <a:blipFill>
            <a:blip r:embed="rId5" cstate="print"/>
            <a:stretch>
              <a:fillRect/>
            </a:stretch>
          </a:blipFill>
        </p:spPr>
        <p:txBody>
          <a:bodyPr wrap="square" lIns="0" tIns="0" rIns="0" bIns="0" rtlCol="0"/>
          <a:lstStyle/>
          <a:p>
            <a:endParaRPr sz="1795"/>
          </a:p>
        </p:txBody>
      </p:sp>
      <p:pic>
        <p:nvPicPr>
          <p:cNvPr id="2" name="Picture 1">
            <a:extLst>
              <a:ext uri="{FF2B5EF4-FFF2-40B4-BE49-F238E27FC236}">
                <a16:creationId xmlns:a16="http://schemas.microsoft.com/office/drawing/2014/main" id="{8B1C3982-1B66-5941-8E04-801992850294}"/>
              </a:ext>
            </a:extLst>
          </p:cNvPr>
          <p:cNvPicPr>
            <a:picLocks noChangeAspect="1"/>
          </p:cNvPicPr>
          <p:nvPr/>
        </p:nvPicPr>
        <p:blipFill>
          <a:blip r:embed="rId6"/>
          <a:stretch>
            <a:fillRect/>
          </a:stretch>
        </p:blipFill>
        <p:spPr>
          <a:xfrm>
            <a:off x="4185041" y="4861757"/>
            <a:ext cx="4131524" cy="1983131"/>
          </a:xfrm>
          <a:prstGeom prst="rect">
            <a:avLst/>
          </a:prstGeom>
        </p:spPr>
      </p:pic>
      <p:sp>
        <p:nvSpPr>
          <p:cNvPr id="7" name="Rectangle 6">
            <a:extLst>
              <a:ext uri="{FF2B5EF4-FFF2-40B4-BE49-F238E27FC236}">
                <a16:creationId xmlns:a16="http://schemas.microsoft.com/office/drawing/2014/main" id="{AC5A3562-6EEB-C24F-9B9A-AD985BC4D224}"/>
              </a:ext>
            </a:extLst>
          </p:cNvPr>
          <p:cNvSpPr/>
          <p:nvPr/>
        </p:nvSpPr>
        <p:spPr>
          <a:xfrm>
            <a:off x="4185041" y="6506334"/>
            <a:ext cx="3965792" cy="338554"/>
          </a:xfrm>
          <a:prstGeom prst="rect">
            <a:avLst/>
          </a:prstGeom>
        </p:spPr>
        <p:txBody>
          <a:bodyPr wrap="square">
            <a:spAutoFit/>
          </a:bodyPr>
          <a:lstStyle/>
          <a:p>
            <a:r>
              <a:rPr lang="en-US" sz="800" dirty="0" err="1"/>
              <a:t>Tufte</a:t>
            </a:r>
            <a:r>
              <a:rPr lang="en-US" sz="800" dirty="0"/>
              <a:t>, E. (2001). </a:t>
            </a:r>
            <a:r>
              <a:rPr lang="en-US" sz="800" i="1" dirty="0"/>
              <a:t>The Visual Display of Quantitative Information</a:t>
            </a:r>
            <a:r>
              <a:rPr lang="en-US" sz="800" dirty="0"/>
              <a:t> (2nd ed.). Cheshire, Conn.: Graphics Press.</a:t>
            </a:r>
            <a:endParaRPr lang="en-US" sz="800" dirty="0">
              <a:effectLst/>
            </a:endParaRPr>
          </a:p>
        </p:txBody>
      </p:sp>
    </p:spTree>
    <p:extLst>
      <p:ext uri="{BB962C8B-B14F-4D97-AF65-F5344CB8AC3E}">
        <p14:creationId xmlns:p14="http://schemas.microsoft.com/office/powerpoint/2010/main" val="3716987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5773" y="0"/>
            <a:ext cx="5300227" cy="820021"/>
          </a:xfrm>
          <a:prstGeom prst="rect">
            <a:avLst/>
          </a:prstGeom>
        </p:spPr>
        <p:txBody>
          <a:bodyPr vert="horz" wrap="square" lIns="0" tIns="141530" rIns="0" bIns="0" rtlCol="0" anchor="ctr">
            <a:spAutoFit/>
          </a:bodyPr>
          <a:lstStyle/>
          <a:p>
            <a:pPr>
              <a:lnSpc>
                <a:spcPct val="100000"/>
              </a:lnSpc>
            </a:pPr>
            <a:r>
              <a:rPr lang="en-US" sz="4400" b="1" dirty="0">
                <a:latin typeface="+mj-lt"/>
              </a:rPr>
              <a:t>Photo Resolution</a:t>
            </a:r>
            <a:endParaRPr sz="4400" b="1" dirty="0">
              <a:latin typeface="+mj-lt"/>
            </a:endParaRPr>
          </a:p>
        </p:txBody>
      </p:sp>
      <p:sp>
        <p:nvSpPr>
          <p:cNvPr id="4" name="object 4"/>
          <p:cNvSpPr/>
          <p:nvPr/>
        </p:nvSpPr>
        <p:spPr>
          <a:xfrm>
            <a:off x="795773" y="1308082"/>
            <a:ext cx="3419501" cy="2279668"/>
          </a:xfrm>
          <a:prstGeom prst="rect">
            <a:avLst/>
          </a:prstGeom>
          <a:blipFill>
            <a:blip r:embed="rId3" cstate="print"/>
            <a:stretch>
              <a:fillRect/>
            </a:stretch>
          </a:blipFill>
        </p:spPr>
        <p:txBody>
          <a:bodyPr wrap="square" lIns="0" tIns="0" rIns="0" bIns="0" rtlCol="0"/>
          <a:lstStyle/>
          <a:p>
            <a:endParaRPr sz="1795"/>
          </a:p>
        </p:txBody>
      </p:sp>
      <p:sp>
        <p:nvSpPr>
          <p:cNvPr id="5" name="object 5"/>
          <p:cNvSpPr/>
          <p:nvPr/>
        </p:nvSpPr>
        <p:spPr>
          <a:xfrm>
            <a:off x="4683978" y="2447916"/>
            <a:ext cx="3039557" cy="3060182"/>
          </a:xfrm>
          <a:prstGeom prst="rect">
            <a:avLst/>
          </a:prstGeom>
          <a:blipFill>
            <a:blip r:embed="rId4" cstate="print"/>
            <a:stretch>
              <a:fillRect/>
            </a:stretch>
          </a:blipFill>
        </p:spPr>
        <p:txBody>
          <a:bodyPr wrap="square" lIns="0" tIns="0" rIns="0" bIns="0" rtlCol="0"/>
          <a:lstStyle/>
          <a:p>
            <a:endParaRPr sz="1795"/>
          </a:p>
        </p:txBody>
      </p:sp>
      <p:sp>
        <p:nvSpPr>
          <p:cNvPr id="6" name="object 3">
            <a:extLst>
              <a:ext uri="{FF2B5EF4-FFF2-40B4-BE49-F238E27FC236}">
                <a16:creationId xmlns:a16="http://schemas.microsoft.com/office/drawing/2014/main" id="{F13A16AA-49E8-E548-B10F-E5188AC68B84}"/>
              </a:ext>
            </a:extLst>
          </p:cNvPr>
          <p:cNvSpPr/>
          <p:nvPr/>
        </p:nvSpPr>
        <p:spPr>
          <a:xfrm>
            <a:off x="8216900" y="3978007"/>
            <a:ext cx="3822700" cy="2865675"/>
          </a:xfrm>
          <a:prstGeom prst="rect">
            <a:avLst/>
          </a:prstGeom>
          <a:blipFill>
            <a:blip r:embed="rId5" cstate="print"/>
            <a:stretch>
              <a:fillRect/>
            </a:stretch>
          </a:blipFill>
        </p:spPr>
        <p:txBody>
          <a:bodyPr wrap="square" lIns="0" tIns="0" rIns="0" bIns="0" rtlCol="0"/>
          <a:lstStyle/>
          <a:p>
            <a:endParaRPr sz="1795"/>
          </a:p>
        </p:txBody>
      </p:sp>
    </p:spTree>
    <p:extLst>
      <p:ext uri="{BB962C8B-B14F-4D97-AF65-F5344CB8AC3E}">
        <p14:creationId xmlns:p14="http://schemas.microsoft.com/office/powerpoint/2010/main" val="3942900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1812" y="2976233"/>
            <a:ext cx="184154" cy="368309"/>
          </a:xfrm>
          <a:prstGeom prst="rect">
            <a:avLst/>
          </a:prstGeom>
          <a:noFill/>
        </p:spPr>
        <p:txBody>
          <a:bodyPr wrap="none" rtlCol="0">
            <a:spAutoFit/>
          </a:bodyPr>
          <a:lstStyle/>
          <a:p>
            <a:endParaRPr lang="en-US" sz="1795" dirty="0"/>
          </a:p>
        </p:txBody>
      </p:sp>
      <p:sp>
        <p:nvSpPr>
          <p:cNvPr id="5" name="Rectangle 4"/>
          <p:cNvSpPr/>
          <p:nvPr/>
        </p:nvSpPr>
        <p:spPr>
          <a:xfrm>
            <a:off x="859588" y="831445"/>
            <a:ext cx="10532311" cy="954107"/>
          </a:xfrm>
          <a:prstGeom prst="rect">
            <a:avLst/>
          </a:prstGeom>
        </p:spPr>
        <p:txBody>
          <a:bodyPr wrap="square">
            <a:spAutoFit/>
          </a:bodyPr>
          <a:lstStyle/>
          <a:p>
            <a:r>
              <a:rPr lang="en-US" sz="2800" dirty="0">
                <a:cs typeface="American Typewriter"/>
              </a:rPr>
              <a:t>Well chosen palette of a few of colors (3-4 max), fonts (2-3, including bolding and italicizing), and font sizes (2-3 max). </a:t>
            </a:r>
          </a:p>
        </p:txBody>
      </p:sp>
      <p:sp>
        <p:nvSpPr>
          <p:cNvPr id="6" name="Title 1"/>
          <p:cNvSpPr>
            <a:spLocks noGrp="1"/>
          </p:cNvSpPr>
          <p:nvPr>
            <p:ph type="title"/>
          </p:nvPr>
        </p:nvSpPr>
        <p:spPr>
          <a:xfrm>
            <a:off x="800100" y="189972"/>
            <a:ext cx="3056021" cy="495828"/>
          </a:xfrm>
        </p:spPr>
        <p:txBody>
          <a:bodyPr>
            <a:noAutofit/>
          </a:bodyPr>
          <a:lstStyle/>
          <a:p>
            <a:r>
              <a:rPr lang="en-US" b="1" dirty="0"/>
              <a:t>Repetition</a:t>
            </a:r>
          </a:p>
        </p:txBody>
      </p:sp>
      <p:sp>
        <p:nvSpPr>
          <p:cNvPr id="7" name="Rectangle 6"/>
          <p:cNvSpPr/>
          <p:nvPr/>
        </p:nvSpPr>
        <p:spPr>
          <a:xfrm>
            <a:off x="859588" y="2252630"/>
            <a:ext cx="3648912" cy="2677656"/>
          </a:xfrm>
          <a:prstGeom prst="rect">
            <a:avLst/>
          </a:prstGeom>
        </p:spPr>
        <p:txBody>
          <a:bodyPr wrap="square">
            <a:spAutoFit/>
          </a:bodyPr>
          <a:lstStyle/>
          <a:p>
            <a:r>
              <a:rPr lang="en-US" sz="2800" dirty="0">
                <a:cs typeface="American Typewriter"/>
              </a:rPr>
              <a:t>Visual elements of the design repeated throughout the piece: color, shape, texture, spatial relationships, line thicknesses, sizes.</a:t>
            </a:r>
          </a:p>
        </p:txBody>
      </p:sp>
      <p:sp>
        <p:nvSpPr>
          <p:cNvPr id="2" name="Rectangle 1"/>
          <p:cNvSpPr/>
          <p:nvPr/>
        </p:nvSpPr>
        <p:spPr>
          <a:xfrm>
            <a:off x="800100" y="5798012"/>
            <a:ext cx="10532311" cy="523220"/>
          </a:xfrm>
          <a:prstGeom prst="rect">
            <a:avLst/>
          </a:prstGeom>
        </p:spPr>
        <p:txBody>
          <a:bodyPr wrap="square">
            <a:spAutoFit/>
          </a:bodyPr>
          <a:lstStyle/>
          <a:p>
            <a:r>
              <a:rPr lang="en-US" sz="2800" b="1" dirty="0">
                <a:solidFill>
                  <a:srgbClr val="800000"/>
                </a:solidFill>
                <a:cs typeface="American Typewriter"/>
              </a:rPr>
              <a:t>Repetition develops organization and strengthens unity.</a:t>
            </a:r>
          </a:p>
        </p:txBody>
      </p:sp>
      <p:pic>
        <p:nvPicPr>
          <p:cNvPr id="9" name="Picture 8">
            <a:extLst>
              <a:ext uri="{FF2B5EF4-FFF2-40B4-BE49-F238E27FC236}">
                <a16:creationId xmlns:a16="http://schemas.microsoft.com/office/drawing/2014/main" id="{C38AA6A8-DAC2-E544-A83F-581AE51F3527}"/>
              </a:ext>
            </a:extLst>
          </p:cNvPr>
          <p:cNvPicPr>
            <a:picLocks noChangeAspect="1"/>
          </p:cNvPicPr>
          <p:nvPr/>
        </p:nvPicPr>
        <p:blipFill>
          <a:blip r:embed="rId3"/>
          <a:stretch>
            <a:fillRect/>
          </a:stretch>
        </p:blipFill>
        <p:spPr>
          <a:xfrm>
            <a:off x="5661755" y="1931197"/>
            <a:ext cx="5012578" cy="3721170"/>
          </a:xfrm>
          <a:prstGeom prst="rect">
            <a:avLst/>
          </a:prstGeom>
        </p:spPr>
      </p:pic>
    </p:spTree>
    <p:extLst>
      <p:ext uri="{BB962C8B-B14F-4D97-AF65-F5344CB8AC3E}">
        <p14:creationId xmlns:p14="http://schemas.microsoft.com/office/powerpoint/2010/main" val="3042691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1812" y="2976233"/>
            <a:ext cx="184154" cy="368309"/>
          </a:xfrm>
          <a:prstGeom prst="rect">
            <a:avLst/>
          </a:prstGeom>
          <a:noFill/>
        </p:spPr>
        <p:txBody>
          <a:bodyPr wrap="none" rtlCol="0">
            <a:spAutoFit/>
          </a:bodyPr>
          <a:lstStyle/>
          <a:p>
            <a:endParaRPr lang="en-US" sz="1795" dirty="0"/>
          </a:p>
        </p:txBody>
      </p:sp>
      <p:sp>
        <p:nvSpPr>
          <p:cNvPr id="6" name="Title 1"/>
          <p:cNvSpPr>
            <a:spLocks noGrp="1"/>
          </p:cNvSpPr>
          <p:nvPr>
            <p:ph type="title"/>
          </p:nvPr>
        </p:nvSpPr>
        <p:spPr>
          <a:xfrm>
            <a:off x="800100" y="34268"/>
            <a:ext cx="8168809" cy="759889"/>
          </a:xfrm>
        </p:spPr>
        <p:txBody>
          <a:bodyPr/>
          <a:lstStyle/>
          <a:p>
            <a:r>
              <a:rPr lang="en-US" b="1" dirty="0"/>
              <a:t>Alignment</a:t>
            </a:r>
          </a:p>
        </p:txBody>
      </p:sp>
      <p:sp>
        <p:nvSpPr>
          <p:cNvPr id="2" name="TextBox 1"/>
          <p:cNvSpPr txBox="1"/>
          <p:nvPr/>
        </p:nvSpPr>
        <p:spPr>
          <a:xfrm>
            <a:off x="795103" y="960932"/>
            <a:ext cx="10469797" cy="523220"/>
          </a:xfrm>
          <a:prstGeom prst="rect">
            <a:avLst/>
          </a:prstGeom>
          <a:noFill/>
        </p:spPr>
        <p:txBody>
          <a:bodyPr wrap="square" rtlCol="0">
            <a:spAutoFit/>
          </a:bodyPr>
          <a:lstStyle/>
          <a:p>
            <a:r>
              <a:rPr lang="en-US" sz="2800" dirty="0">
                <a:cs typeface="American Typewriter"/>
              </a:rPr>
              <a:t>Strong alignment creates visual cohesiveness, order out of chaos.</a:t>
            </a:r>
          </a:p>
        </p:txBody>
      </p:sp>
      <p:sp>
        <p:nvSpPr>
          <p:cNvPr id="3" name="Rectangle 2"/>
          <p:cNvSpPr/>
          <p:nvPr/>
        </p:nvSpPr>
        <p:spPr>
          <a:xfrm>
            <a:off x="805915" y="2377770"/>
            <a:ext cx="4578332" cy="1815882"/>
          </a:xfrm>
          <a:prstGeom prst="rect">
            <a:avLst/>
          </a:prstGeom>
        </p:spPr>
        <p:txBody>
          <a:bodyPr>
            <a:spAutoFit/>
          </a:bodyPr>
          <a:lstStyle/>
          <a:p>
            <a:r>
              <a:rPr lang="en-US" sz="2800" dirty="0">
                <a:cs typeface="American Typewriter"/>
              </a:rPr>
              <a:t>Nothing placed on the page arbitrarily. Every element has some visual connection with another element on the page. </a:t>
            </a:r>
          </a:p>
        </p:txBody>
      </p:sp>
      <p:sp>
        <p:nvSpPr>
          <p:cNvPr id="5" name="Rectangle 4"/>
          <p:cNvSpPr/>
          <p:nvPr/>
        </p:nvSpPr>
        <p:spPr>
          <a:xfrm>
            <a:off x="805916" y="5699673"/>
            <a:ext cx="10585984" cy="523220"/>
          </a:xfrm>
          <a:prstGeom prst="rect">
            <a:avLst/>
          </a:prstGeom>
        </p:spPr>
        <p:txBody>
          <a:bodyPr wrap="square">
            <a:spAutoFit/>
          </a:bodyPr>
          <a:lstStyle/>
          <a:p>
            <a:r>
              <a:rPr lang="en-US" sz="2800" b="1" dirty="0">
                <a:solidFill>
                  <a:srgbClr val="800000"/>
                </a:solidFill>
                <a:cs typeface="American Typewriter"/>
              </a:rPr>
              <a:t>Visual connections help create a clean, sophisticated, fresh look.</a:t>
            </a:r>
          </a:p>
        </p:txBody>
      </p:sp>
      <p:pic>
        <p:nvPicPr>
          <p:cNvPr id="8" name="Picture 7" descr="oster-Alignment.jpg">
            <a:extLst>
              <a:ext uri="{FF2B5EF4-FFF2-40B4-BE49-F238E27FC236}">
                <a16:creationId xmlns:a16="http://schemas.microsoft.com/office/drawing/2014/main" id="{726E7C6F-C6BA-7A47-8BC0-662A2834CF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85966" y="1908869"/>
            <a:ext cx="6709472" cy="3357761"/>
          </a:xfrm>
          <a:prstGeom prst="rect">
            <a:avLst/>
          </a:prstGeom>
          <a:noFill/>
          <a:ln>
            <a:noFill/>
          </a:ln>
        </p:spPr>
      </p:pic>
    </p:spTree>
    <p:extLst>
      <p:ext uri="{BB962C8B-B14F-4D97-AF65-F5344CB8AC3E}">
        <p14:creationId xmlns:p14="http://schemas.microsoft.com/office/powerpoint/2010/main" val="1109623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1812" y="2976233"/>
            <a:ext cx="184154" cy="368309"/>
          </a:xfrm>
          <a:prstGeom prst="rect">
            <a:avLst/>
          </a:prstGeom>
          <a:noFill/>
        </p:spPr>
        <p:txBody>
          <a:bodyPr wrap="none" rtlCol="0">
            <a:spAutoFit/>
          </a:bodyPr>
          <a:lstStyle/>
          <a:p>
            <a:endParaRPr lang="en-US" sz="1795" dirty="0"/>
          </a:p>
        </p:txBody>
      </p:sp>
      <p:sp>
        <p:nvSpPr>
          <p:cNvPr id="6" name="Title 1"/>
          <p:cNvSpPr>
            <a:spLocks noGrp="1"/>
          </p:cNvSpPr>
          <p:nvPr>
            <p:ph type="title"/>
          </p:nvPr>
        </p:nvSpPr>
        <p:spPr>
          <a:xfrm>
            <a:off x="800100" y="100540"/>
            <a:ext cx="8168809" cy="845377"/>
          </a:xfrm>
        </p:spPr>
        <p:txBody>
          <a:bodyPr/>
          <a:lstStyle/>
          <a:p>
            <a:r>
              <a:rPr lang="en-US" b="1" dirty="0"/>
              <a:t>Proximity and Placement</a:t>
            </a:r>
          </a:p>
        </p:txBody>
      </p:sp>
      <p:sp>
        <p:nvSpPr>
          <p:cNvPr id="2" name="TextBox 1"/>
          <p:cNvSpPr txBox="1"/>
          <p:nvPr/>
        </p:nvSpPr>
        <p:spPr>
          <a:xfrm>
            <a:off x="2163574" y="3001562"/>
            <a:ext cx="184154" cy="368309"/>
          </a:xfrm>
          <a:prstGeom prst="rect">
            <a:avLst/>
          </a:prstGeom>
          <a:noFill/>
        </p:spPr>
        <p:txBody>
          <a:bodyPr wrap="none" rtlCol="0">
            <a:spAutoFit/>
          </a:bodyPr>
          <a:lstStyle/>
          <a:p>
            <a:endParaRPr lang="en-US" sz="1795" dirty="0"/>
          </a:p>
        </p:txBody>
      </p:sp>
      <p:sp>
        <p:nvSpPr>
          <p:cNvPr id="3" name="Rectangle 2"/>
          <p:cNvSpPr/>
          <p:nvPr/>
        </p:nvSpPr>
        <p:spPr>
          <a:xfrm>
            <a:off x="800100" y="845446"/>
            <a:ext cx="10287000" cy="954107"/>
          </a:xfrm>
          <a:prstGeom prst="rect">
            <a:avLst/>
          </a:prstGeom>
        </p:spPr>
        <p:txBody>
          <a:bodyPr wrap="square">
            <a:spAutoFit/>
          </a:bodyPr>
          <a:lstStyle/>
          <a:p>
            <a:r>
              <a:rPr lang="en-US" sz="2800" dirty="0">
                <a:cs typeface="American Typewriter"/>
              </a:rPr>
              <a:t>Arrangement and spacing of elements reveals their relationship to one another.</a:t>
            </a:r>
            <a:endParaRPr lang="en-US" sz="2800" dirty="0"/>
          </a:p>
        </p:txBody>
      </p:sp>
      <p:sp>
        <p:nvSpPr>
          <p:cNvPr id="8" name="Rectangle 7"/>
          <p:cNvSpPr/>
          <p:nvPr/>
        </p:nvSpPr>
        <p:spPr>
          <a:xfrm>
            <a:off x="831691" y="2488309"/>
            <a:ext cx="5111909" cy="2677656"/>
          </a:xfrm>
          <a:prstGeom prst="rect">
            <a:avLst/>
          </a:prstGeom>
        </p:spPr>
        <p:txBody>
          <a:bodyPr wrap="square">
            <a:spAutoFit/>
          </a:bodyPr>
          <a:lstStyle/>
          <a:p>
            <a:r>
              <a:rPr lang="en-US" sz="2800" dirty="0">
                <a:cs typeface="American Typewriter"/>
              </a:rPr>
              <a:t>Items relating to each other should be grouped close together. When several items are in close proximity to each other, they become one visual unit rather than several separate units. </a:t>
            </a:r>
          </a:p>
        </p:txBody>
      </p:sp>
      <p:sp>
        <p:nvSpPr>
          <p:cNvPr id="5" name="Rectangle 4"/>
          <p:cNvSpPr/>
          <p:nvPr/>
        </p:nvSpPr>
        <p:spPr>
          <a:xfrm>
            <a:off x="800100" y="6225762"/>
            <a:ext cx="10026703" cy="523220"/>
          </a:xfrm>
          <a:prstGeom prst="rect">
            <a:avLst/>
          </a:prstGeom>
        </p:spPr>
        <p:txBody>
          <a:bodyPr wrap="square">
            <a:spAutoFit/>
          </a:bodyPr>
          <a:lstStyle/>
          <a:p>
            <a:r>
              <a:rPr lang="en-US" sz="2800" b="1" dirty="0">
                <a:solidFill>
                  <a:srgbClr val="800000"/>
                </a:solidFill>
                <a:cs typeface="American Typewriter"/>
              </a:rPr>
              <a:t>Proximity helps organize information and reduces clutter.</a:t>
            </a:r>
          </a:p>
        </p:txBody>
      </p:sp>
      <p:sp>
        <p:nvSpPr>
          <p:cNvPr id="11" name="object 3">
            <a:extLst>
              <a:ext uri="{FF2B5EF4-FFF2-40B4-BE49-F238E27FC236}">
                <a16:creationId xmlns:a16="http://schemas.microsoft.com/office/drawing/2014/main" id="{8AB0A391-FA88-9543-902B-7EA9E0672CF0}"/>
              </a:ext>
            </a:extLst>
          </p:cNvPr>
          <p:cNvSpPr/>
          <p:nvPr/>
        </p:nvSpPr>
        <p:spPr>
          <a:xfrm>
            <a:off x="6426940" y="1437399"/>
            <a:ext cx="3786781" cy="4764751"/>
          </a:xfrm>
          <a:prstGeom prst="rect">
            <a:avLst/>
          </a:prstGeom>
          <a:blipFill>
            <a:blip r:embed="rId2" cstate="print"/>
            <a:stretch>
              <a:fillRect t="-13232"/>
            </a:stretch>
          </a:blipFill>
        </p:spPr>
        <p:txBody>
          <a:bodyPr wrap="square" lIns="0" tIns="0" rIns="0" bIns="0" rtlCol="0"/>
          <a:lstStyle/>
          <a:p>
            <a:endParaRPr sz="1795"/>
          </a:p>
        </p:txBody>
      </p:sp>
    </p:spTree>
    <p:extLst>
      <p:ext uri="{BB962C8B-B14F-4D97-AF65-F5344CB8AC3E}">
        <p14:creationId xmlns:p14="http://schemas.microsoft.com/office/powerpoint/2010/main" val="1775838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F3EBEE-E17B-C449-AB7E-E2F1FECB6FA1}"/>
              </a:ext>
            </a:extLst>
          </p:cNvPr>
          <p:cNvSpPr>
            <a:spLocks noGrp="1"/>
          </p:cNvSpPr>
          <p:nvPr>
            <p:ph type="title"/>
          </p:nvPr>
        </p:nvSpPr>
        <p:spPr>
          <a:xfrm>
            <a:off x="800100" y="708995"/>
            <a:ext cx="7644401" cy="914400"/>
          </a:xfrm>
        </p:spPr>
        <p:txBody>
          <a:bodyPr/>
          <a:lstStyle/>
          <a:p>
            <a:r>
              <a:rPr lang="en-US" b="1" dirty="0"/>
              <a:t>Your turn</a:t>
            </a:r>
          </a:p>
        </p:txBody>
      </p:sp>
      <p:pic>
        <p:nvPicPr>
          <p:cNvPr id="8" name="Picture 7">
            <a:extLst>
              <a:ext uri="{FF2B5EF4-FFF2-40B4-BE49-F238E27FC236}">
                <a16:creationId xmlns:a16="http://schemas.microsoft.com/office/drawing/2014/main" id="{12FE7044-9F47-0947-9956-9E7CFCD2D65D}"/>
              </a:ext>
            </a:extLst>
          </p:cNvPr>
          <p:cNvPicPr>
            <a:picLocks noChangeAspect="1"/>
          </p:cNvPicPr>
          <p:nvPr/>
        </p:nvPicPr>
        <p:blipFill>
          <a:blip r:embed="rId3"/>
          <a:stretch>
            <a:fillRect/>
          </a:stretch>
        </p:blipFill>
        <p:spPr>
          <a:xfrm>
            <a:off x="10203180" y="685800"/>
            <a:ext cx="1188720" cy="1188720"/>
          </a:xfrm>
          <a:prstGeom prst="rect">
            <a:avLst/>
          </a:prstGeom>
        </p:spPr>
      </p:pic>
      <p:sp>
        <p:nvSpPr>
          <p:cNvPr id="2" name="TextBox 1">
            <a:extLst>
              <a:ext uri="{FF2B5EF4-FFF2-40B4-BE49-F238E27FC236}">
                <a16:creationId xmlns:a16="http://schemas.microsoft.com/office/drawing/2014/main" id="{B6BD43C0-B3CF-5841-AC6A-0D93AC709A02}"/>
              </a:ext>
            </a:extLst>
          </p:cNvPr>
          <p:cNvSpPr txBox="1"/>
          <p:nvPr/>
        </p:nvSpPr>
        <p:spPr>
          <a:xfrm>
            <a:off x="899487" y="1788642"/>
            <a:ext cx="9949745" cy="1384995"/>
          </a:xfrm>
          <a:prstGeom prst="rect">
            <a:avLst/>
          </a:prstGeom>
          <a:noFill/>
        </p:spPr>
        <p:txBody>
          <a:bodyPr wrap="square" rtlCol="0">
            <a:spAutoFit/>
          </a:bodyPr>
          <a:lstStyle/>
          <a:p>
            <a:r>
              <a:rPr lang="en-US" sz="2800" dirty="0"/>
              <a:t>What are the learning outcomes for the poster assignment you’re contemplating? In other words, what do you want students to know and be able to do after working with this genre?</a:t>
            </a:r>
          </a:p>
        </p:txBody>
      </p:sp>
      <p:sp>
        <p:nvSpPr>
          <p:cNvPr id="9" name="TextBox 8">
            <a:extLst>
              <a:ext uri="{FF2B5EF4-FFF2-40B4-BE49-F238E27FC236}">
                <a16:creationId xmlns:a16="http://schemas.microsoft.com/office/drawing/2014/main" id="{7184C116-920C-F54A-93EE-6AFBD1166CEA}"/>
              </a:ext>
            </a:extLst>
          </p:cNvPr>
          <p:cNvSpPr txBox="1"/>
          <p:nvPr/>
        </p:nvSpPr>
        <p:spPr>
          <a:xfrm>
            <a:off x="847795" y="3794555"/>
            <a:ext cx="9949745" cy="1384995"/>
          </a:xfrm>
          <a:prstGeom prst="rect">
            <a:avLst/>
          </a:prstGeom>
          <a:noFill/>
        </p:spPr>
        <p:txBody>
          <a:bodyPr wrap="square" rtlCol="0">
            <a:spAutoFit/>
          </a:bodyPr>
          <a:lstStyle/>
          <a:p>
            <a:r>
              <a:rPr lang="en-US" sz="2800" dirty="0"/>
              <a:t>How do you plan to communicate those expectations to students at the outset of the project, provide formative feedback during the project, and assign a grade at the conclusion of the project?</a:t>
            </a:r>
          </a:p>
        </p:txBody>
      </p:sp>
    </p:spTree>
    <p:extLst>
      <p:ext uri="{BB962C8B-B14F-4D97-AF65-F5344CB8AC3E}">
        <p14:creationId xmlns:p14="http://schemas.microsoft.com/office/powerpoint/2010/main" val="2125702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22086"/>
            <a:ext cx="1954125" cy="769441"/>
          </a:xfrm>
          <a:prstGeom prst="rect">
            <a:avLst/>
          </a:prstGeom>
          <a:noFill/>
        </p:spPr>
        <p:txBody>
          <a:bodyPr wrap="none" rtlCol="0">
            <a:spAutoFit/>
          </a:bodyPr>
          <a:lstStyle/>
          <a:p>
            <a:r>
              <a:rPr lang="en-US" sz="4400" b="1" dirty="0">
                <a:latin typeface="+mj-lt"/>
                <a:cs typeface="American Typewriter"/>
              </a:rPr>
              <a:t>Sources</a:t>
            </a:r>
          </a:p>
        </p:txBody>
      </p:sp>
      <p:sp>
        <p:nvSpPr>
          <p:cNvPr id="10" name="Rectangle 9"/>
          <p:cNvSpPr/>
          <p:nvPr/>
        </p:nvSpPr>
        <p:spPr>
          <a:xfrm>
            <a:off x="800100" y="1191271"/>
            <a:ext cx="11070771" cy="5478423"/>
          </a:xfrm>
          <a:prstGeom prst="rect">
            <a:avLst/>
          </a:prstGeom>
        </p:spPr>
        <p:txBody>
          <a:bodyPr wrap="square">
            <a:spAutoFit/>
          </a:bodyPr>
          <a:lstStyle/>
          <a:p>
            <a:pPr>
              <a:spcBef>
                <a:spcPts val="598"/>
              </a:spcBef>
              <a:spcAft>
                <a:spcPts val="598"/>
              </a:spcAft>
            </a:pPr>
            <a:r>
              <a:rPr lang="en-US" sz="1200" dirty="0">
                <a:cs typeface="American Typewriter"/>
              </a:rPr>
              <a:t>Cornell Center for Materials Research - An NSF MRSEC. (</a:t>
            </a:r>
            <a:r>
              <a:rPr lang="en-US" sz="1200" dirty="0" err="1">
                <a:cs typeface="American Typewriter"/>
              </a:rPr>
              <a:t>n.d.</a:t>
            </a:r>
            <a:r>
              <a:rPr lang="en-US" sz="1200" dirty="0">
                <a:cs typeface="American Typewriter"/>
              </a:rPr>
              <a:t>). Retrieved March 21, 2016, from </a:t>
            </a:r>
            <a:r>
              <a:rPr lang="en-US" sz="1200" dirty="0">
                <a:cs typeface="American Typewriter"/>
                <a:hlinkClick r:id="rId2"/>
              </a:rPr>
              <a:t>http://hsp.berkeley.edu/sites/default/files/ScientificPosters.pdf</a:t>
            </a:r>
            <a:endParaRPr lang="en-US" sz="1200" dirty="0">
              <a:cs typeface="American Typewriter"/>
            </a:endParaRPr>
          </a:p>
          <a:p>
            <a:pPr>
              <a:spcBef>
                <a:spcPts val="598"/>
              </a:spcBef>
              <a:spcAft>
                <a:spcPts val="598"/>
              </a:spcAft>
            </a:pPr>
            <a:r>
              <a:rPr lang="en-US" sz="1200" dirty="0">
                <a:cs typeface="American Typewriter"/>
              </a:rPr>
              <a:t>Creating a Research Poster in Photoshop. (</a:t>
            </a:r>
            <a:r>
              <a:rPr lang="en-US" sz="1200" dirty="0" err="1">
                <a:cs typeface="American Typewriter"/>
              </a:rPr>
              <a:t>n.d.</a:t>
            </a:r>
            <a:r>
              <a:rPr lang="en-US" sz="1200" dirty="0">
                <a:cs typeface="American Typewriter"/>
              </a:rPr>
              <a:t>). Retrieved March 21, 2016, from </a:t>
            </a:r>
            <a:r>
              <a:rPr lang="en-US" sz="1200" dirty="0">
                <a:cs typeface="American Typewriter"/>
                <a:hlinkClick r:id="rId3"/>
              </a:rPr>
              <a:t>https://www.wellesley.edu/lts/techsupport/projects/plotterprinting/creating-research-poster-photoshop/node/40502</a:t>
            </a:r>
            <a:r>
              <a:rPr lang="en-US" sz="1200" dirty="0">
                <a:cs typeface="American Typewriter"/>
              </a:rPr>
              <a:t> </a:t>
            </a:r>
          </a:p>
          <a:p>
            <a:pPr>
              <a:spcBef>
                <a:spcPts val="598"/>
              </a:spcBef>
              <a:spcAft>
                <a:spcPts val="598"/>
              </a:spcAft>
            </a:pPr>
            <a:r>
              <a:rPr lang="en-US" sz="1200" dirty="0" err="1"/>
              <a:t>Bawarshi</a:t>
            </a:r>
            <a:r>
              <a:rPr lang="en-US" sz="1200" dirty="0"/>
              <a:t>, A. (2001) The Ecology of Genre. </a:t>
            </a:r>
            <a:r>
              <a:rPr lang="en-US" sz="1200" i="1" dirty="0" err="1"/>
              <a:t>Ecocomposition</a:t>
            </a:r>
            <a:r>
              <a:rPr lang="en-US" sz="1200" i="1" dirty="0"/>
              <a:t>: Theoretical and Pedagogical Approaches</a:t>
            </a:r>
            <a:r>
              <a:rPr lang="en-US" sz="1200" dirty="0"/>
              <a:t>. Eds. Sidney I. </a:t>
            </a:r>
            <a:r>
              <a:rPr lang="en-US" sz="1200" dirty="0" err="1"/>
              <a:t>Dobrin</a:t>
            </a:r>
            <a:r>
              <a:rPr lang="en-US" sz="1200" dirty="0"/>
              <a:t> and Christian R. </a:t>
            </a:r>
            <a:r>
              <a:rPr lang="en-US" sz="1200" dirty="0" err="1"/>
              <a:t>Weisser</a:t>
            </a:r>
            <a:r>
              <a:rPr lang="en-US" sz="1200" dirty="0"/>
              <a:t>. New York: State University of New York Press. 69-80.</a:t>
            </a:r>
          </a:p>
          <a:p>
            <a:pPr>
              <a:spcBef>
                <a:spcPts val="598"/>
              </a:spcBef>
              <a:spcAft>
                <a:spcPts val="598"/>
              </a:spcAft>
            </a:pPr>
            <a:r>
              <a:rPr lang="en-US" sz="1200" dirty="0"/>
              <a:t>D’Angelo, L. (2010). Creating a Framework for the Analysis of Academic Posters. </a:t>
            </a:r>
            <a:r>
              <a:rPr lang="en-US" sz="1200" i="1" dirty="0"/>
              <a:t>Language Studies Working Papers</a:t>
            </a:r>
            <a:r>
              <a:rPr lang="en-US" sz="1200" dirty="0"/>
              <a:t>, </a:t>
            </a:r>
            <a:r>
              <a:rPr lang="en-US" sz="1200" i="1" dirty="0"/>
              <a:t>2</a:t>
            </a:r>
            <a:r>
              <a:rPr lang="en-US" sz="1200" dirty="0"/>
              <a:t>, 38–50.</a:t>
            </a:r>
          </a:p>
          <a:p>
            <a:pPr>
              <a:spcBef>
                <a:spcPts val="598"/>
              </a:spcBef>
              <a:spcAft>
                <a:spcPts val="598"/>
              </a:spcAft>
            </a:pPr>
            <a:r>
              <a:rPr lang="en-US" sz="1200" dirty="0"/>
              <a:t>Emory College of Arts and Sciences: Administration. (</a:t>
            </a:r>
            <a:r>
              <a:rPr lang="en-US" sz="1200" dirty="0" err="1"/>
              <a:t>n.d.</a:t>
            </a:r>
            <a:r>
              <a:rPr lang="en-US" sz="1200" dirty="0"/>
              <a:t>). Retrieved April 1, 2018, from </a:t>
            </a:r>
            <a:r>
              <a:rPr lang="en-US" sz="1200" dirty="0">
                <a:hlinkClick r:id="rId4"/>
              </a:rPr>
              <a:t>http://college.emory.edu/main/administration/index.html</a:t>
            </a:r>
            <a:endParaRPr lang="en-US" sz="1200" dirty="0">
              <a:cs typeface="American Typewriter"/>
            </a:endParaRPr>
          </a:p>
          <a:p>
            <a:pPr>
              <a:spcBef>
                <a:spcPts val="598"/>
              </a:spcBef>
              <a:spcAft>
                <a:spcPts val="598"/>
              </a:spcAft>
            </a:pPr>
            <a:r>
              <a:rPr lang="en-US" sz="1200" dirty="0" err="1">
                <a:cs typeface="American Typewriter"/>
              </a:rPr>
              <a:t>Fadeyev</a:t>
            </a:r>
            <a:r>
              <a:rPr lang="en-US" sz="1200" dirty="0">
                <a:cs typeface="American Typewriter"/>
              </a:rPr>
              <a:t>, D. (2012, September 7). Rags Over Rivers - The Usability Post. Retrieved March 24, 2016, from http://</a:t>
            </a:r>
            <a:r>
              <a:rPr lang="en-US" sz="1200" dirty="0" err="1">
                <a:cs typeface="American Typewriter"/>
              </a:rPr>
              <a:t>usabilitypost.com</a:t>
            </a:r>
            <a:r>
              <a:rPr lang="en-US" sz="1200" dirty="0">
                <a:cs typeface="American Typewriter"/>
              </a:rPr>
              <a:t>/2012/09/07/rags-over-rivers/</a:t>
            </a:r>
          </a:p>
          <a:p>
            <a:pPr>
              <a:spcBef>
                <a:spcPts val="598"/>
              </a:spcBef>
              <a:spcAft>
                <a:spcPts val="598"/>
              </a:spcAft>
            </a:pPr>
            <a:r>
              <a:rPr lang="en-US" sz="1200" dirty="0">
                <a:cs typeface="American Typewriter"/>
              </a:rPr>
              <a:t>Guerra, D. (</a:t>
            </a:r>
            <a:r>
              <a:rPr lang="en-US" sz="1200" dirty="0" err="1">
                <a:cs typeface="American Typewriter"/>
              </a:rPr>
              <a:t>n.d.</a:t>
            </a:r>
            <a:r>
              <a:rPr lang="en-US" sz="1200" dirty="0">
                <a:cs typeface="American Typewriter"/>
              </a:rPr>
              <a:t>). </a:t>
            </a:r>
            <a:r>
              <a:rPr lang="en-US" sz="1200" dirty="0" err="1">
                <a:cs typeface="American Typewriter"/>
              </a:rPr>
              <a:t>DesigingScientific</a:t>
            </a:r>
            <a:r>
              <a:rPr lang="en-US" sz="1200" dirty="0">
                <a:cs typeface="American Typewriter"/>
              </a:rPr>
              <a:t> Posters: EAST Tips for Researchers. Retrieved March 21, 2016, from </a:t>
            </a:r>
            <a:r>
              <a:rPr lang="en-US" sz="1200" dirty="0">
                <a:cs typeface="American Typewriter"/>
                <a:hlinkClick r:id="rId5"/>
              </a:rPr>
              <a:t>http://www.diogoguerra.com/essays/2014/09/designing-scientific-posters-easy-tips-for-researchers/</a:t>
            </a:r>
            <a:r>
              <a:rPr lang="en-US" sz="1200" dirty="0">
                <a:cs typeface="American Typewriter"/>
              </a:rPr>
              <a:t> </a:t>
            </a:r>
          </a:p>
          <a:p>
            <a:pPr>
              <a:spcBef>
                <a:spcPts val="598"/>
              </a:spcBef>
              <a:spcAft>
                <a:spcPts val="598"/>
              </a:spcAft>
            </a:pPr>
            <a:r>
              <a:rPr lang="en-US" sz="1200" dirty="0" err="1"/>
              <a:t>Leedham</a:t>
            </a:r>
            <a:r>
              <a:rPr lang="en-US" sz="1200" dirty="0"/>
              <a:t>, M. (2009). From traditional essay to ‘Ready Steady Cook’ presentation: Reasons for innovative changes in assignments. </a:t>
            </a:r>
            <a:r>
              <a:rPr lang="en-US" sz="1200" i="1" dirty="0"/>
              <a:t>Active Learning in Higher Education</a:t>
            </a:r>
            <a:r>
              <a:rPr lang="en-US" sz="1200" dirty="0"/>
              <a:t>, </a:t>
            </a:r>
            <a:r>
              <a:rPr lang="en-US" sz="1200" i="1" dirty="0"/>
              <a:t>10</a:t>
            </a:r>
            <a:r>
              <a:rPr lang="en-US" sz="1200" dirty="0"/>
              <a:t>(3), 191–206. </a:t>
            </a:r>
            <a:r>
              <a:rPr lang="en-US" sz="1200" dirty="0">
                <a:hlinkClick r:id="rId6"/>
              </a:rPr>
              <a:t>https://doi.org/10.1177/1469787409343187</a:t>
            </a:r>
            <a:endParaRPr lang="en-US" sz="1200" dirty="0"/>
          </a:p>
          <a:p>
            <a:r>
              <a:rPr lang="en-US" sz="1200" dirty="0"/>
              <a:t>Melzer, D. (2014). </a:t>
            </a:r>
            <a:r>
              <a:rPr lang="en-US" sz="1200" i="1" dirty="0"/>
              <a:t>Assignments across the curriculum: A national study of college writing</a:t>
            </a:r>
            <a:r>
              <a:rPr lang="en-US" sz="1200" dirty="0"/>
              <a:t>. Boulder, Colorado: Utah State University Press.</a:t>
            </a:r>
          </a:p>
          <a:p>
            <a:endParaRPr lang="en-US" sz="1200" dirty="0"/>
          </a:p>
          <a:p>
            <a:r>
              <a:rPr lang="en-US" sz="1200" dirty="0"/>
              <a:t>Miller, J. E. (2007). Preparing and Presenting Effective Research Posters. </a:t>
            </a:r>
            <a:r>
              <a:rPr lang="en-US" sz="1200" i="1" dirty="0"/>
              <a:t>Health Services Research</a:t>
            </a:r>
            <a:r>
              <a:rPr lang="en-US" sz="1200" dirty="0"/>
              <a:t>, </a:t>
            </a:r>
            <a:r>
              <a:rPr lang="en-US" sz="1200" i="1" dirty="0"/>
              <a:t>42</a:t>
            </a:r>
            <a:r>
              <a:rPr lang="en-US" sz="1200" dirty="0"/>
              <a:t>(1), 311–328. </a:t>
            </a:r>
            <a:r>
              <a:rPr lang="en-US" sz="1200" dirty="0">
                <a:hlinkClick r:id="rId7"/>
              </a:rPr>
              <a:t>https://doi.org/10.1111/j.1475-6773.2006.00588.x</a:t>
            </a:r>
            <a:endParaRPr lang="en-US" sz="1200" dirty="0">
              <a:cs typeface="American Typewriter"/>
            </a:endParaRPr>
          </a:p>
          <a:p>
            <a:pPr>
              <a:spcBef>
                <a:spcPts val="598"/>
              </a:spcBef>
              <a:spcAft>
                <a:spcPts val="598"/>
              </a:spcAft>
            </a:pPr>
            <a:r>
              <a:rPr lang="en-US" sz="1200" dirty="0">
                <a:cs typeface="American Typewriter"/>
              </a:rPr>
              <a:t>Purdue OWL: Writing Scientific Abstracts Presentation. (</a:t>
            </a:r>
            <a:r>
              <a:rPr lang="en-US" sz="1200" dirty="0" err="1">
                <a:cs typeface="American Typewriter"/>
              </a:rPr>
              <a:t>n.d.</a:t>
            </a:r>
            <a:r>
              <a:rPr lang="en-US" sz="1200" dirty="0">
                <a:cs typeface="American Typewriter"/>
              </a:rPr>
              <a:t>). Retrieved March 21, 2016, from </a:t>
            </a:r>
            <a:r>
              <a:rPr lang="en-US" sz="1200" dirty="0">
                <a:cs typeface="American Typewriter"/>
                <a:hlinkClick r:id="rId8"/>
              </a:rPr>
              <a:t>https://owl.english.purdue.edu/owl/resource/706/1/</a:t>
            </a:r>
            <a:r>
              <a:rPr lang="en-US" sz="1200" dirty="0">
                <a:cs typeface="American Typewriter"/>
              </a:rPr>
              <a:t> </a:t>
            </a:r>
          </a:p>
          <a:p>
            <a:pPr>
              <a:spcBef>
                <a:spcPts val="598"/>
              </a:spcBef>
              <a:spcAft>
                <a:spcPts val="598"/>
              </a:spcAft>
            </a:pPr>
            <a:r>
              <a:rPr lang="en-US" sz="1200" dirty="0" err="1">
                <a:cs typeface="American Typewriter"/>
              </a:rPr>
              <a:t>Scocco</a:t>
            </a:r>
            <a:r>
              <a:rPr lang="en-US" sz="1200" dirty="0">
                <a:cs typeface="American Typewriter"/>
              </a:rPr>
              <a:t>, D. (</a:t>
            </a:r>
            <a:r>
              <a:rPr lang="en-US" sz="1200" dirty="0" err="1">
                <a:cs typeface="American Typewriter"/>
              </a:rPr>
              <a:t>n.d.</a:t>
            </a:r>
            <a:r>
              <a:rPr lang="en-US" sz="1200" dirty="0">
                <a:cs typeface="American Typewriter"/>
              </a:rPr>
              <a:t>). </a:t>
            </a:r>
            <a:r>
              <a:rPr lang="en-US" sz="1200" dirty="0" err="1">
                <a:cs typeface="American Typewriter"/>
              </a:rPr>
              <a:t>C.R.A.P.:The</a:t>
            </a:r>
            <a:r>
              <a:rPr lang="en-US" sz="1200" dirty="0">
                <a:cs typeface="American Typewriter"/>
              </a:rPr>
              <a:t> Four Principles of Sound Design. Retrieved March 21, 2016, from </a:t>
            </a:r>
            <a:r>
              <a:rPr lang="en-US" sz="1200" dirty="0">
                <a:cs typeface="American Typewriter"/>
                <a:hlinkClick r:id="rId9"/>
              </a:rPr>
              <a:t>http://www.dailyblogtips.com/crapthe-four-principles-of-sound-design/</a:t>
            </a:r>
            <a:r>
              <a:rPr lang="en-US" sz="1200" dirty="0">
                <a:cs typeface="American Typewriter"/>
              </a:rPr>
              <a:t> </a:t>
            </a:r>
          </a:p>
          <a:p>
            <a:pPr>
              <a:spcBef>
                <a:spcPts val="598"/>
              </a:spcBef>
              <a:spcAft>
                <a:spcPts val="598"/>
              </a:spcAft>
            </a:pPr>
            <a:r>
              <a:rPr lang="en-US" sz="1200" dirty="0" err="1"/>
              <a:t>Spinuzzi</a:t>
            </a:r>
            <a:r>
              <a:rPr lang="en-US" sz="1200" dirty="0"/>
              <a:t>, C. (2002). Modeling Genre Ecologies. In </a:t>
            </a:r>
            <a:r>
              <a:rPr lang="en-US" sz="1200" i="1" dirty="0"/>
              <a:t>Proceedings of the 20th Annual International Conference on Computer Documentation</a:t>
            </a:r>
            <a:r>
              <a:rPr lang="en-US" sz="1200" dirty="0"/>
              <a:t> (pp. 200–207). New York, NY, USA: ACM. </a:t>
            </a:r>
            <a:r>
              <a:rPr lang="en-US" sz="1200" dirty="0">
                <a:hlinkClick r:id="rId10"/>
              </a:rPr>
              <a:t>https://doi.org/10.1145/584955.584985</a:t>
            </a:r>
            <a:endParaRPr lang="en-US" sz="1200" dirty="0">
              <a:cs typeface="American Typewriter"/>
            </a:endParaRPr>
          </a:p>
          <a:p>
            <a:pPr>
              <a:spcBef>
                <a:spcPts val="598"/>
              </a:spcBef>
              <a:spcAft>
                <a:spcPts val="598"/>
              </a:spcAft>
            </a:pPr>
            <a:r>
              <a:rPr lang="en-US" sz="1200" dirty="0" err="1"/>
              <a:t>Soliday</a:t>
            </a:r>
            <a:r>
              <a:rPr lang="en-US" sz="1200" dirty="0"/>
              <a:t>, M. (2011). </a:t>
            </a:r>
            <a:r>
              <a:rPr lang="en-US" sz="1200" i="1" dirty="0"/>
              <a:t>Everyday Genres: Writing Assignments across the Disciplines</a:t>
            </a:r>
            <a:r>
              <a:rPr lang="en-US" sz="1200" dirty="0"/>
              <a:t>. Carbondale: Southern Illinois University Press.</a:t>
            </a:r>
          </a:p>
        </p:txBody>
      </p:sp>
    </p:spTree>
    <p:extLst>
      <p:ext uri="{BB962C8B-B14F-4D97-AF65-F5344CB8AC3E}">
        <p14:creationId xmlns:p14="http://schemas.microsoft.com/office/powerpoint/2010/main" val="227509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AB23-AD10-CB43-B3B3-E6B961478BA5}"/>
              </a:ext>
            </a:extLst>
          </p:cNvPr>
          <p:cNvSpPr>
            <a:spLocks noGrp="1"/>
          </p:cNvSpPr>
          <p:nvPr>
            <p:ph type="title"/>
          </p:nvPr>
        </p:nvSpPr>
        <p:spPr/>
        <p:txBody>
          <a:bodyPr/>
          <a:lstStyle/>
          <a:p>
            <a:r>
              <a:rPr lang="en-US" b="1" dirty="0"/>
              <a:t>Why a Poster</a:t>
            </a:r>
          </a:p>
        </p:txBody>
      </p:sp>
      <p:sp>
        <p:nvSpPr>
          <p:cNvPr id="6" name="Rectangle 5">
            <a:extLst>
              <a:ext uri="{FF2B5EF4-FFF2-40B4-BE49-F238E27FC236}">
                <a16:creationId xmlns:a16="http://schemas.microsoft.com/office/drawing/2014/main" id="{DCD9B0B6-F36F-104D-AEA8-4AC6FAC788B0}"/>
              </a:ext>
            </a:extLst>
          </p:cNvPr>
          <p:cNvSpPr/>
          <p:nvPr/>
        </p:nvSpPr>
        <p:spPr>
          <a:xfrm>
            <a:off x="838200" y="1690689"/>
            <a:ext cx="11163300" cy="5078313"/>
          </a:xfrm>
          <a:prstGeom prst="rect">
            <a:avLst/>
          </a:prstGeom>
        </p:spPr>
        <p:txBody>
          <a:bodyPr wrap="square">
            <a:spAutoFit/>
          </a:bodyPr>
          <a:lstStyle/>
          <a:p>
            <a:pPr marL="571500" indent="-571500">
              <a:buFont typeface="Arial" panose="020B0604020202020204" pitchFamily="34" charset="0"/>
              <a:buChar char="•"/>
            </a:pPr>
            <a:r>
              <a:rPr lang="en-US" sz="3600" dirty="0"/>
              <a:t>Desire to innovate (move beyond the essay)</a:t>
            </a:r>
          </a:p>
          <a:p>
            <a:pPr marL="571500" indent="-571500">
              <a:buFont typeface="Arial" panose="020B0604020202020204" pitchFamily="34" charset="0"/>
              <a:buChar char="•"/>
            </a:pPr>
            <a:r>
              <a:rPr lang="en-US" sz="3600" dirty="0"/>
              <a:t>Focus on transferrable knowledge and skills</a:t>
            </a:r>
          </a:p>
          <a:p>
            <a:pPr marL="571500" indent="-571500">
              <a:buFont typeface="Arial" panose="020B0604020202020204" pitchFamily="34" charset="0"/>
              <a:buChar char="•"/>
            </a:pPr>
            <a:r>
              <a:rPr lang="en-US" sz="3600" dirty="0"/>
              <a:t>Availability of electronic resources – For producing poster and for providing feedback</a:t>
            </a:r>
          </a:p>
          <a:p>
            <a:pPr marL="571500" indent="-571500">
              <a:buFont typeface="Arial" panose="020B0604020202020204" pitchFamily="34" charset="0"/>
              <a:buChar char="•"/>
            </a:pPr>
            <a:r>
              <a:rPr lang="en-US" sz="3600" dirty="0"/>
              <a:t>Approximate expert “</a:t>
            </a:r>
            <a:r>
              <a:rPr lang="en-US" sz="3600" dirty="0" err="1"/>
              <a:t>stancetaking</a:t>
            </a:r>
            <a:r>
              <a:rPr lang="en-US" sz="3600" dirty="0"/>
              <a:t>”</a:t>
            </a:r>
          </a:p>
          <a:p>
            <a:pPr marL="571500" indent="-571500">
              <a:buFont typeface="Arial" panose="020B0604020202020204" pitchFamily="34" charset="0"/>
              <a:buChar char="•"/>
            </a:pPr>
            <a:r>
              <a:rPr lang="en-US" sz="3600" dirty="0"/>
              <a:t>Students make essential rhetorical moves in fewer words (feedback load)</a:t>
            </a:r>
          </a:p>
          <a:p>
            <a:pPr marL="571500" indent="-571500">
              <a:buFont typeface="Arial" panose="020B0604020202020204" pitchFamily="34" charset="0"/>
              <a:buChar char="•"/>
            </a:pPr>
            <a:r>
              <a:rPr lang="en-US" sz="3600" dirty="0"/>
              <a:t>Scalable in pieces</a:t>
            </a:r>
          </a:p>
          <a:p>
            <a:pPr marL="571500" indent="-571500">
              <a:buFont typeface="Arial" panose="020B0604020202020204" pitchFamily="34" charset="0"/>
              <a:buChar char="•"/>
            </a:pPr>
            <a:r>
              <a:rPr lang="en-US" sz="3600" dirty="0"/>
              <a:t>Multimodal design and delivery</a:t>
            </a:r>
          </a:p>
        </p:txBody>
      </p:sp>
      <p:sp>
        <p:nvSpPr>
          <p:cNvPr id="3" name="Rectangle 2">
            <a:extLst>
              <a:ext uri="{FF2B5EF4-FFF2-40B4-BE49-F238E27FC236}">
                <a16:creationId xmlns:a16="http://schemas.microsoft.com/office/drawing/2014/main" id="{C9B27022-ECD4-B345-B9C6-97A623CBE689}"/>
              </a:ext>
            </a:extLst>
          </p:cNvPr>
          <p:cNvSpPr/>
          <p:nvPr/>
        </p:nvSpPr>
        <p:spPr>
          <a:xfrm>
            <a:off x="8210550" y="5938005"/>
            <a:ext cx="3981450" cy="830997"/>
          </a:xfrm>
          <a:prstGeom prst="rect">
            <a:avLst/>
          </a:prstGeom>
        </p:spPr>
        <p:txBody>
          <a:bodyPr wrap="square">
            <a:spAutoFit/>
          </a:bodyPr>
          <a:lstStyle/>
          <a:p>
            <a:r>
              <a:rPr lang="en-US" sz="1200" dirty="0" err="1"/>
              <a:t>Leedham</a:t>
            </a:r>
            <a:r>
              <a:rPr lang="en-US" sz="1200" dirty="0"/>
              <a:t>, M. (2009). From traditional essay to ‘Ready Steady Cook’ presentation: Reasons for innovative changes in assignments. </a:t>
            </a:r>
            <a:r>
              <a:rPr lang="en-US" sz="1200" i="1" dirty="0"/>
              <a:t>Active Learning in Higher Education</a:t>
            </a:r>
            <a:r>
              <a:rPr lang="en-US" sz="1200" dirty="0"/>
              <a:t>, </a:t>
            </a:r>
            <a:r>
              <a:rPr lang="en-US" sz="1200" i="1" dirty="0"/>
              <a:t>10</a:t>
            </a:r>
            <a:r>
              <a:rPr lang="en-US" sz="1200" dirty="0"/>
              <a:t>(3), 191–206. </a:t>
            </a:r>
            <a:endParaRPr lang="en-US" sz="1200" dirty="0">
              <a:effectLst/>
            </a:endParaRPr>
          </a:p>
        </p:txBody>
      </p:sp>
    </p:spTree>
    <p:extLst>
      <p:ext uri="{BB962C8B-B14F-4D97-AF65-F5344CB8AC3E}">
        <p14:creationId xmlns:p14="http://schemas.microsoft.com/office/powerpoint/2010/main" val="179155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4099-1647-9C49-A943-75B9E46FCD8B}"/>
              </a:ext>
            </a:extLst>
          </p:cNvPr>
          <p:cNvSpPr>
            <a:spLocks noGrp="1"/>
          </p:cNvSpPr>
          <p:nvPr>
            <p:ph type="title"/>
          </p:nvPr>
        </p:nvSpPr>
        <p:spPr>
          <a:xfrm>
            <a:off x="838200" y="365127"/>
            <a:ext cx="10515600" cy="1325563"/>
          </a:xfrm>
        </p:spPr>
        <p:txBody>
          <a:bodyPr/>
          <a:lstStyle/>
          <a:p>
            <a:r>
              <a:rPr lang="en-US" b="1" dirty="0"/>
              <a:t>Posters in Intro Biology lab (BIOL 141L)</a:t>
            </a:r>
          </a:p>
        </p:txBody>
      </p:sp>
      <p:sp>
        <p:nvSpPr>
          <p:cNvPr id="3" name="TextBox 2">
            <a:extLst>
              <a:ext uri="{FF2B5EF4-FFF2-40B4-BE49-F238E27FC236}">
                <a16:creationId xmlns:a16="http://schemas.microsoft.com/office/drawing/2014/main" id="{4969E623-4E76-E844-8A3B-A80B492ADCF0}"/>
              </a:ext>
            </a:extLst>
          </p:cNvPr>
          <p:cNvSpPr txBox="1"/>
          <p:nvPr/>
        </p:nvSpPr>
        <p:spPr>
          <a:xfrm>
            <a:off x="838200" y="1704980"/>
            <a:ext cx="11184467" cy="830997"/>
          </a:xfrm>
          <a:prstGeom prst="rect">
            <a:avLst/>
          </a:prstGeom>
          <a:noFill/>
        </p:spPr>
        <p:txBody>
          <a:bodyPr wrap="square" rtlCol="0">
            <a:spAutoFit/>
          </a:bodyPr>
          <a:lstStyle/>
          <a:p>
            <a:r>
              <a:rPr lang="en-US" sz="2400" b="1" dirty="0"/>
              <a:t>Motivation:</a:t>
            </a:r>
          </a:p>
          <a:p>
            <a:pPr lvl="1"/>
            <a:r>
              <a:rPr lang="en-US" sz="2400" dirty="0"/>
              <a:t>	</a:t>
            </a:r>
          </a:p>
        </p:txBody>
      </p:sp>
      <p:sp>
        <p:nvSpPr>
          <p:cNvPr id="5" name="TextBox 4"/>
          <p:cNvSpPr txBox="1"/>
          <p:nvPr/>
        </p:nvSpPr>
        <p:spPr>
          <a:xfrm>
            <a:off x="367945" y="2120478"/>
            <a:ext cx="11874854" cy="1200329"/>
          </a:xfrm>
          <a:prstGeom prst="rect">
            <a:avLst/>
          </a:prstGeom>
          <a:noFill/>
        </p:spPr>
        <p:txBody>
          <a:bodyPr wrap="none" rtlCol="0">
            <a:spAutoFit/>
          </a:bodyPr>
          <a:lstStyle/>
          <a:p>
            <a:pPr lvl="1"/>
            <a:r>
              <a:rPr lang="en-US" sz="2400" dirty="0"/>
              <a:t>Wanted to have individual students present their own research in written scientific format</a:t>
            </a:r>
          </a:p>
          <a:p>
            <a:pPr lvl="1"/>
            <a:endParaRPr lang="en-US" sz="2400" dirty="0"/>
          </a:p>
          <a:p>
            <a:pPr lvl="1"/>
            <a:r>
              <a:rPr lang="en-US" sz="2400" dirty="0"/>
              <a:t>	</a:t>
            </a:r>
            <a:endParaRPr lang="en-US" dirty="0"/>
          </a:p>
        </p:txBody>
      </p:sp>
      <p:sp>
        <p:nvSpPr>
          <p:cNvPr id="6" name="TextBox 5"/>
          <p:cNvSpPr txBox="1"/>
          <p:nvPr/>
        </p:nvSpPr>
        <p:spPr>
          <a:xfrm>
            <a:off x="367945" y="2965765"/>
            <a:ext cx="11264622" cy="1200329"/>
          </a:xfrm>
          <a:prstGeom prst="rect">
            <a:avLst/>
          </a:prstGeom>
          <a:noFill/>
        </p:spPr>
        <p:txBody>
          <a:bodyPr wrap="none" rtlCol="0">
            <a:spAutoFit/>
          </a:bodyPr>
          <a:lstStyle/>
          <a:p>
            <a:pPr lvl="1"/>
            <a:r>
              <a:rPr lang="en-US" sz="2400" dirty="0"/>
              <a:t>Previously students wrote scientific papers ~10pages </a:t>
            </a:r>
          </a:p>
          <a:p>
            <a:pPr marL="1257300" lvl="2" indent="-342900">
              <a:buFont typeface="Arial" panose="020B0604020202020204" pitchFamily="34" charset="0"/>
              <a:buChar char="•"/>
            </a:pPr>
            <a:r>
              <a:rPr lang="en-US" sz="2400" dirty="0"/>
              <a:t>This was time-intensive for students and instructors</a:t>
            </a:r>
          </a:p>
          <a:p>
            <a:pPr marL="1257300" lvl="2" indent="-342900">
              <a:buFont typeface="Arial" panose="020B0604020202020204" pitchFamily="34" charset="0"/>
              <a:buChar char="•"/>
            </a:pPr>
            <a:r>
              <a:rPr lang="en-US" sz="2400" dirty="0"/>
              <a:t>Limited the number of drafts and assignments we could do in a semester	</a:t>
            </a:r>
            <a:endParaRPr lang="en-US" dirty="0"/>
          </a:p>
        </p:txBody>
      </p:sp>
      <p:sp>
        <p:nvSpPr>
          <p:cNvPr id="7" name="TextBox 6"/>
          <p:cNvSpPr txBox="1"/>
          <p:nvPr/>
        </p:nvSpPr>
        <p:spPr>
          <a:xfrm>
            <a:off x="351012" y="4419601"/>
            <a:ext cx="9180270" cy="2215991"/>
          </a:xfrm>
          <a:prstGeom prst="rect">
            <a:avLst/>
          </a:prstGeom>
          <a:noFill/>
        </p:spPr>
        <p:txBody>
          <a:bodyPr wrap="none" rtlCol="0">
            <a:spAutoFit/>
          </a:bodyPr>
          <a:lstStyle/>
          <a:p>
            <a:pPr lvl="1"/>
            <a:r>
              <a:rPr lang="en-US" sz="2400" dirty="0"/>
              <a:t>Common issues with writing would be revealed in format of a poster</a:t>
            </a:r>
          </a:p>
          <a:p>
            <a:pPr marL="1257300" lvl="2" indent="-342900">
              <a:buFont typeface="Arial" panose="020B0604020202020204" pitchFamily="34" charset="0"/>
              <a:buChar char="•"/>
            </a:pPr>
            <a:r>
              <a:rPr lang="en-US" sz="2400" dirty="0"/>
              <a:t>Gaps in logical reasoning</a:t>
            </a:r>
          </a:p>
          <a:p>
            <a:pPr marL="1257300" lvl="2" indent="-342900">
              <a:buFont typeface="Arial" panose="020B0604020202020204" pitchFamily="34" charset="0"/>
              <a:buChar char="•"/>
            </a:pPr>
            <a:r>
              <a:rPr lang="en-US" sz="2400" dirty="0"/>
              <a:t>Issues creating/analyzing graphs</a:t>
            </a:r>
          </a:p>
          <a:p>
            <a:pPr marL="1257300" lvl="2" indent="-342900">
              <a:buFont typeface="Arial" panose="020B0604020202020204" pitchFamily="34" charset="0"/>
              <a:buChar char="•"/>
            </a:pPr>
            <a:r>
              <a:rPr lang="en-US" sz="2400" dirty="0"/>
              <a:t>Grammar issues &amp; misuse of jargon</a:t>
            </a:r>
          </a:p>
          <a:p>
            <a:pPr marL="1257300" lvl="2" indent="-342900">
              <a:buFont typeface="Arial" panose="020B0604020202020204" pitchFamily="34" charset="0"/>
              <a:buChar char="•"/>
            </a:pPr>
            <a:r>
              <a:rPr lang="en-US" sz="2400" dirty="0"/>
              <a:t>Wrong writing style</a:t>
            </a:r>
          </a:p>
          <a:p>
            <a:endParaRPr lang="en-US" dirty="0"/>
          </a:p>
        </p:txBody>
      </p:sp>
    </p:spTree>
    <p:extLst>
      <p:ext uri="{BB962C8B-B14F-4D97-AF65-F5344CB8AC3E}">
        <p14:creationId xmlns:p14="http://schemas.microsoft.com/office/powerpoint/2010/main" val="169913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4099-1647-9C49-A943-75B9E46FCD8B}"/>
              </a:ext>
            </a:extLst>
          </p:cNvPr>
          <p:cNvSpPr>
            <a:spLocks noGrp="1"/>
          </p:cNvSpPr>
          <p:nvPr>
            <p:ph type="title"/>
          </p:nvPr>
        </p:nvSpPr>
        <p:spPr>
          <a:xfrm>
            <a:off x="838200" y="365127"/>
            <a:ext cx="10515600" cy="1325563"/>
          </a:xfrm>
        </p:spPr>
        <p:txBody>
          <a:bodyPr/>
          <a:lstStyle/>
          <a:p>
            <a:r>
              <a:rPr lang="en-US" b="1" dirty="0"/>
              <a:t>Posters in Intro Biology lab (BIOL 141L)</a:t>
            </a:r>
          </a:p>
        </p:txBody>
      </p:sp>
      <p:sp>
        <p:nvSpPr>
          <p:cNvPr id="3" name="TextBox 2">
            <a:extLst>
              <a:ext uri="{FF2B5EF4-FFF2-40B4-BE49-F238E27FC236}">
                <a16:creationId xmlns:a16="http://schemas.microsoft.com/office/drawing/2014/main" id="{4969E623-4E76-E844-8A3B-A80B492ADCF0}"/>
              </a:ext>
            </a:extLst>
          </p:cNvPr>
          <p:cNvSpPr txBox="1"/>
          <p:nvPr/>
        </p:nvSpPr>
        <p:spPr>
          <a:xfrm>
            <a:off x="838200" y="1690690"/>
            <a:ext cx="237566" cy="369332"/>
          </a:xfrm>
          <a:prstGeom prst="rect">
            <a:avLst/>
          </a:prstGeom>
          <a:noFill/>
        </p:spPr>
        <p:txBody>
          <a:bodyPr wrap="none" rtlCol="0">
            <a:spAutoFit/>
          </a:bodyPr>
          <a:lstStyle/>
          <a:p>
            <a:r>
              <a:rPr lang="en-US" dirty="0"/>
              <a:t> </a:t>
            </a:r>
          </a:p>
        </p:txBody>
      </p:sp>
      <p:sp>
        <p:nvSpPr>
          <p:cNvPr id="4" name="TextBox 3"/>
          <p:cNvSpPr txBox="1"/>
          <p:nvPr/>
        </p:nvSpPr>
        <p:spPr>
          <a:xfrm>
            <a:off x="838200" y="1690690"/>
            <a:ext cx="10473267" cy="5016758"/>
          </a:xfrm>
          <a:prstGeom prst="rect">
            <a:avLst/>
          </a:prstGeom>
          <a:noFill/>
        </p:spPr>
        <p:txBody>
          <a:bodyPr wrap="square" rtlCol="0">
            <a:spAutoFit/>
          </a:bodyPr>
          <a:lstStyle/>
          <a:p>
            <a:r>
              <a:rPr lang="en-US" sz="2000" b="1" dirty="0"/>
              <a:t>Scientific Poster Assignment</a:t>
            </a:r>
            <a:endParaRPr lang="en-US" sz="2000" dirty="0"/>
          </a:p>
          <a:p>
            <a:r>
              <a:rPr lang="en-US" sz="2000" dirty="0"/>
              <a:t>Create an electronic poster (using PowerPoint or another program) of your [research project]. </a:t>
            </a:r>
          </a:p>
          <a:p>
            <a:r>
              <a:rPr lang="en-US" sz="2000" dirty="0"/>
              <a:t> </a:t>
            </a:r>
          </a:p>
          <a:p>
            <a:r>
              <a:rPr lang="en-US" sz="2000" b="1" dirty="0"/>
              <a:t>Requirements:</a:t>
            </a:r>
            <a:endParaRPr lang="en-US" sz="2000" dirty="0"/>
          </a:p>
          <a:p>
            <a:pPr lvl="0"/>
            <a:r>
              <a:rPr lang="en-US" sz="2000" dirty="0"/>
              <a:t>Posters must include the following sections (note that an abstract is not included):</a:t>
            </a:r>
          </a:p>
          <a:p>
            <a:pPr marL="1257300" lvl="2" indent="-342900">
              <a:buFont typeface="Arial" panose="020B0604020202020204" pitchFamily="34" charset="0"/>
              <a:buChar char="•"/>
            </a:pPr>
            <a:r>
              <a:rPr lang="en-US" sz="2000" dirty="0"/>
              <a:t>Title &amp; author list</a:t>
            </a:r>
          </a:p>
          <a:p>
            <a:pPr marL="1257300" lvl="2" indent="-342900">
              <a:buFont typeface="Arial" panose="020B0604020202020204" pitchFamily="34" charset="0"/>
              <a:buChar char="•"/>
            </a:pPr>
            <a:r>
              <a:rPr lang="en-US" sz="2000" dirty="0"/>
              <a:t>Introduction &amp; Background Information</a:t>
            </a:r>
          </a:p>
          <a:p>
            <a:pPr lvl="4"/>
            <a:r>
              <a:rPr lang="en-US" sz="2000" dirty="0"/>
              <a:t>must include at least 2 primary scientific article references</a:t>
            </a:r>
          </a:p>
          <a:p>
            <a:pPr marL="1257300" lvl="2" indent="-342900">
              <a:buFont typeface="Arial" panose="020B0604020202020204" pitchFamily="34" charset="0"/>
              <a:buChar char="•"/>
            </a:pPr>
            <a:r>
              <a:rPr lang="en-US" sz="2000" dirty="0"/>
              <a:t>Materials &amp; Methods</a:t>
            </a:r>
          </a:p>
          <a:p>
            <a:pPr lvl="4"/>
            <a:r>
              <a:rPr lang="en-US" sz="2000" dirty="0"/>
              <a:t>must be written using passive voice in full paragraphs</a:t>
            </a:r>
          </a:p>
          <a:p>
            <a:pPr marL="1257300" lvl="2" indent="-342900">
              <a:buFont typeface="Arial" panose="020B0604020202020204" pitchFamily="34" charset="0"/>
              <a:buChar char="•"/>
            </a:pPr>
            <a:r>
              <a:rPr lang="en-US" sz="2000" dirty="0"/>
              <a:t>Results</a:t>
            </a:r>
          </a:p>
          <a:p>
            <a:pPr lvl="4"/>
            <a:r>
              <a:rPr lang="en-US" sz="2000" dirty="0"/>
              <a:t>must include at least 1 figure with caption</a:t>
            </a:r>
          </a:p>
          <a:p>
            <a:pPr marL="1257300" lvl="2" indent="-342900">
              <a:buFont typeface="Arial" panose="020B0604020202020204" pitchFamily="34" charset="0"/>
              <a:buChar char="•"/>
            </a:pPr>
            <a:r>
              <a:rPr lang="en-US" sz="2000" dirty="0"/>
              <a:t>Discussion/Conclusions</a:t>
            </a:r>
          </a:p>
          <a:p>
            <a:r>
              <a:rPr lang="en-US" sz="2000" b="1" dirty="0"/>
              <a:t>Format</a:t>
            </a:r>
            <a:r>
              <a:rPr lang="mr-IN" sz="2000" b="1" dirty="0"/>
              <a:t>…</a:t>
            </a:r>
            <a:endParaRPr lang="en-US" sz="2000" b="1" dirty="0"/>
          </a:p>
          <a:p>
            <a:r>
              <a:rPr lang="en-US" sz="2000" b="1" dirty="0"/>
              <a:t>Honor code</a:t>
            </a:r>
            <a:r>
              <a:rPr lang="mr-IN" sz="2000" b="1" dirty="0"/>
              <a:t>…</a:t>
            </a:r>
            <a:endParaRPr lang="en-US" sz="2000" b="1" dirty="0"/>
          </a:p>
          <a:p>
            <a:r>
              <a:rPr lang="en-US" sz="2000" b="1" dirty="0"/>
              <a:t>Helpful Resources</a:t>
            </a:r>
            <a:r>
              <a:rPr lang="mr-IN" sz="2000" b="1" dirty="0"/>
              <a:t>…</a:t>
            </a:r>
            <a:endParaRPr lang="en-US" sz="2000" b="1" dirty="0"/>
          </a:p>
        </p:txBody>
      </p:sp>
    </p:spTree>
    <p:extLst>
      <p:ext uri="{BB962C8B-B14F-4D97-AF65-F5344CB8AC3E}">
        <p14:creationId xmlns:p14="http://schemas.microsoft.com/office/powerpoint/2010/main" val="193647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28" y="229374"/>
            <a:ext cx="10515600" cy="912852"/>
          </a:xfrm>
        </p:spPr>
        <p:txBody>
          <a:bodyPr>
            <a:noAutofit/>
          </a:bodyPr>
          <a:lstStyle/>
          <a:p>
            <a:pPr algn="l"/>
            <a:r>
              <a:rPr lang="en-US" b="1" dirty="0"/>
              <a:t>Poster ecology</a:t>
            </a:r>
          </a:p>
        </p:txBody>
      </p:sp>
      <p:sp>
        <p:nvSpPr>
          <p:cNvPr id="4" name="Rectangle 3">
            <a:extLst>
              <a:ext uri="{FF2B5EF4-FFF2-40B4-BE49-F238E27FC236}">
                <a16:creationId xmlns:a16="http://schemas.microsoft.com/office/drawing/2014/main" id="{F4E38EAE-EBFB-7C43-BDED-18C4D1A9B8D7}"/>
              </a:ext>
            </a:extLst>
          </p:cNvPr>
          <p:cNvSpPr/>
          <p:nvPr/>
        </p:nvSpPr>
        <p:spPr>
          <a:xfrm>
            <a:off x="9308756" y="5842337"/>
            <a:ext cx="3023286" cy="1015663"/>
          </a:xfrm>
          <a:prstGeom prst="rect">
            <a:avLst/>
          </a:prstGeom>
        </p:spPr>
        <p:txBody>
          <a:bodyPr wrap="square">
            <a:spAutoFit/>
          </a:bodyPr>
          <a:lstStyle/>
          <a:p>
            <a:r>
              <a:rPr lang="en-US" sz="1200" dirty="0"/>
              <a:t>Miller, J. E. (2007). Preparing and Presenting Effective Research Posters. </a:t>
            </a:r>
            <a:r>
              <a:rPr lang="en-US" sz="1200" i="1" dirty="0"/>
              <a:t>Health Services Research</a:t>
            </a:r>
            <a:r>
              <a:rPr lang="en-US" sz="1200" dirty="0"/>
              <a:t>, </a:t>
            </a:r>
            <a:r>
              <a:rPr lang="en-US" sz="1200" i="1" dirty="0"/>
              <a:t>42</a:t>
            </a:r>
            <a:r>
              <a:rPr lang="en-US" sz="1200" dirty="0"/>
              <a:t>(1), 311–328. </a:t>
            </a:r>
            <a:r>
              <a:rPr lang="en-US" sz="1200" dirty="0">
                <a:hlinkClick r:id="rId3"/>
              </a:rPr>
              <a:t>https://doi.org/10.1111/j.1475-6773.2006.00588.x</a:t>
            </a:r>
            <a:endParaRPr lang="en-US" sz="1200" dirty="0">
              <a:effectLst/>
            </a:endParaRPr>
          </a:p>
        </p:txBody>
      </p:sp>
      <p:sp>
        <p:nvSpPr>
          <p:cNvPr id="6" name="TextBox 5">
            <a:extLst>
              <a:ext uri="{FF2B5EF4-FFF2-40B4-BE49-F238E27FC236}">
                <a16:creationId xmlns:a16="http://schemas.microsoft.com/office/drawing/2014/main" id="{BF1E9DB4-688B-2F44-97A4-4A6D284E8B5A}"/>
              </a:ext>
            </a:extLst>
          </p:cNvPr>
          <p:cNvSpPr txBox="1"/>
          <p:nvPr/>
        </p:nvSpPr>
        <p:spPr>
          <a:xfrm>
            <a:off x="854528" y="951726"/>
            <a:ext cx="10515600" cy="5929828"/>
          </a:xfrm>
          <a:prstGeom prst="rect">
            <a:avLst/>
          </a:prstGeom>
          <a:noFill/>
        </p:spPr>
        <p:txBody>
          <a:bodyPr wrap="square" rtlCol="0">
            <a:spAutoFit/>
          </a:bodyPr>
          <a:lstStyle/>
          <a:p>
            <a:pPr marL="457200" indent="-457200">
              <a:spcBef>
                <a:spcPts val="200"/>
              </a:spcBef>
              <a:spcAft>
                <a:spcPts val="200"/>
              </a:spcAft>
              <a:buFont typeface="Arial" panose="020B0604020202020204" pitchFamily="34" charset="0"/>
              <a:buChar char="•"/>
            </a:pPr>
            <a:r>
              <a:rPr lang="en-US" sz="2400" dirty="0"/>
              <a:t>Draft of research article / Conference proposal or abstract</a:t>
            </a:r>
          </a:p>
          <a:p>
            <a:pPr marL="457200" indent="-457200">
              <a:spcBef>
                <a:spcPts val="200"/>
              </a:spcBef>
              <a:spcAft>
                <a:spcPts val="200"/>
              </a:spcAft>
              <a:buFont typeface="Arial" panose="020B0604020202020204" pitchFamily="34" charset="0"/>
              <a:buChar char="•"/>
            </a:pPr>
            <a:r>
              <a:rPr lang="en-US" sz="2400" dirty="0"/>
              <a:t>Handout for readers interested in detailed results </a:t>
            </a:r>
          </a:p>
          <a:p>
            <a:pPr marL="457200" indent="-457200">
              <a:spcBef>
                <a:spcPts val="200"/>
              </a:spcBef>
              <a:spcAft>
                <a:spcPts val="200"/>
              </a:spcAft>
              <a:buFont typeface="Arial" panose="020B0604020202020204" pitchFamily="34" charset="0"/>
              <a:buChar char="•"/>
            </a:pPr>
            <a:r>
              <a:rPr lang="en-US" sz="2400" dirty="0"/>
              <a:t>Narrative descriptions</a:t>
            </a:r>
          </a:p>
          <a:p>
            <a:pPr marL="914400" lvl="1" indent="-457200">
              <a:spcBef>
                <a:spcPts val="200"/>
              </a:spcBef>
              <a:spcAft>
                <a:spcPts val="200"/>
              </a:spcAft>
              <a:buFont typeface="Courier New" panose="02070309020205020404" pitchFamily="49" charset="0"/>
              <a:buChar char="o"/>
            </a:pPr>
            <a:r>
              <a:rPr lang="en-US" sz="2400" dirty="0"/>
              <a:t>Research objectives and main findings</a:t>
            </a:r>
          </a:p>
          <a:p>
            <a:pPr marL="914400" lvl="1" indent="-457200">
              <a:spcBef>
                <a:spcPts val="200"/>
              </a:spcBef>
              <a:spcAft>
                <a:spcPts val="200"/>
              </a:spcAft>
              <a:buFont typeface="Courier New" panose="02070309020205020404" pitchFamily="49" charset="0"/>
              <a:buChar char="o"/>
            </a:pPr>
            <a:r>
              <a:rPr lang="en-US" sz="2400" dirty="0"/>
              <a:t>Elements of the poster</a:t>
            </a:r>
          </a:p>
          <a:p>
            <a:pPr marL="1371600" lvl="2" indent="-457200">
              <a:spcBef>
                <a:spcPts val="200"/>
              </a:spcBef>
              <a:spcAft>
                <a:spcPts val="200"/>
              </a:spcAft>
              <a:buFont typeface="Wingdings" pitchFamily="2" charset="2"/>
              <a:buChar char="v"/>
            </a:pPr>
            <a:r>
              <a:rPr lang="en-US" sz="2400" dirty="0"/>
              <a:t>Background</a:t>
            </a:r>
          </a:p>
          <a:p>
            <a:pPr marL="1371600" lvl="2" indent="-457200">
              <a:spcBef>
                <a:spcPts val="200"/>
              </a:spcBef>
              <a:spcAft>
                <a:spcPts val="200"/>
              </a:spcAft>
              <a:buFont typeface="Wingdings" pitchFamily="2" charset="2"/>
              <a:buChar char="v"/>
            </a:pPr>
            <a:r>
              <a:rPr lang="en-US" sz="2400" dirty="0"/>
              <a:t>Key studies and gaps in existing literature</a:t>
            </a:r>
          </a:p>
          <a:p>
            <a:pPr marL="1371600" lvl="2" indent="-457200">
              <a:spcBef>
                <a:spcPts val="200"/>
              </a:spcBef>
              <a:spcAft>
                <a:spcPts val="200"/>
              </a:spcAft>
              <a:buFont typeface="Wingdings" pitchFamily="2" charset="2"/>
              <a:buChar char="v"/>
            </a:pPr>
            <a:r>
              <a:rPr lang="en-US" sz="2400" dirty="0"/>
              <a:t>Data and methods</a:t>
            </a:r>
          </a:p>
          <a:p>
            <a:pPr marL="1371600" lvl="2" indent="-457200">
              <a:spcBef>
                <a:spcPts val="200"/>
              </a:spcBef>
              <a:spcAft>
                <a:spcPts val="200"/>
              </a:spcAft>
              <a:buFont typeface="Wingdings" pitchFamily="2" charset="2"/>
              <a:buChar char="v"/>
            </a:pPr>
            <a:r>
              <a:rPr lang="en-US" sz="2400" dirty="0"/>
              <a:t>Each table chart or set of bulleted results</a:t>
            </a:r>
          </a:p>
          <a:p>
            <a:pPr marL="1371600" lvl="2" indent="-457200">
              <a:spcBef>
                <a:spcPts val="200"/>
              </a:spcBef>
              <a:spcAft>
                <a:spcPts val="200"/>
              </a:spcAft>
              <a:buFont typeface="Wingdings" pitchFamily="2" charset="2"/>
              <a:buChar char="v"/>
            </a:pPr>
            <a:r>
              <a:rPr lang="en-US" sz="2400" dirty="0"/>
              <a:t>Research, policy, and practice implications</a:t>
            </a:r>
          </a:p>
          <a:p>
            <a:pPr marL="457200" indent="-457200">
              <a:spcBef>
                <a:spcPts val="200"/>
              </a:spcBef>
              <a:spcAft>
                <a:spcPts val="200"/>
              </a:spcAft>
              <a:buFont typeface="Arial" panose="020B0604020202020204" pitchFamily="34" charset="0"/>
              <a:buChar char="•"/>
            </a:pPr>
            <a:r>
              <a:rPr lang="en-US" sz="2400" dirty="0"/>
              <a:t>Questions to ask viewers</a:t>
            </a:r>
          </a:p>
          <a:p>
            <a:pPr marL="914400" lvl="1" indent="-457200">
              <a:spcBef>
                <a:spcPts val="200"/>
              </a:spcBef>
              <a:spcAft>
                <a:spcPts val="200"/>
              </a:spcAft>
              <a:buFont typeface="Courier New" panose="02070309020205020404" pitchFamily="49" charset="0"/>
              <a:buChar char="o"/>
            </a:pPr>
            <a:r>
              <a:rPr lang="en-US" sz="2400" dirty="0"/>
              <a:t>Soliciting input about findings</a:t>
            </a:r>
          </a:p>
          <a:p>
            <a:pPr marL="914400" lvl="1" indent="-457200">
              <a:spcBef>
                <a:spcPts val="200"/>
              </a:spcBef>
              <a:spcAft>
                <a:spcPts val="200"/>
              </a:spcAft>
              <a:buFont typeface="Courier New" panose="02070309020205020404" pitchFamily="49" charset="0"/>
              <a:buChar char="o"/>
            </a:pPr>
            <a:r>
              <a:rPr lang="en-US" sz="2400" dirty="0"/>
              <a:t>Developing additional questions for later findings</a:t>
            </a:r>
          </a:p>
          <a:p>
            <a:pPr marL="914400" lvl="1" indent="-457200">
              <a:spcBef>
                <a:spcPts val="200"/>
              </a:spcBef>
              <a:spcAft>
                <a:spcPts val="200"/>
              </a:spcAft>
              <a:buFont typeface="Courier New" panose="02070309020205020404" pitchFamily="49" charset="0"/>
              <a:buChar char="o"/>
            </a:pPr>
            <a:r>
              <a:rPr lang="en-US" sz="2400" dirty="0"/>
              <a:t>Identifying other researchers in the field</a:t>
            </a:r>
          </a:p>
        </p:txBody>
      </p:sp>
    </p:spTree>
    <p:extLst>
      <p:ext uri="{BB962C8B-B14F-4D97-AF65-F5344CB8AC3E}">
        <p14:creationId xmlns:p14="http://schemas.microsoft.com/office/powerpoint/2010/main" val="144277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A99A-BDB9-C941-8FE3-FF1C3E57EF11}"/>
              </a:ext>
            </a:extLst>
          </p:cNvPr>
          <p:cNvSpPr>
            <a:spLocks noGrp="1"/>
          </p:cNvSpPr>
          <p:nvPr>
            <p:ph type="title"/>
          </p:nvPr>
        </p:nvSpPr>
        <p:spPr>
          <a:xfrm>
            <a:off x="800100" y="708995"/>
            <a:ext cx="7644401" cy="914400"/>
          </a:xfrm>
        </p:spPr>
        <p:txBody>
          <a:bodyPr/>
          <a:lstStyle/>
          <a:p>
            <a:r>
              <a:rPr lang="en-US" b="1" dirty="0"/>
              <a:t>Your turn</a:t>
            </a:r>
          </a:p>
        </p:txBody>
      </p:sp>
      <p:pic>
        <p:nvPicPr>
          <p:cNvPr id="5" name="Picture 4">
            <a:extLst>
              <a:ext uri="{FF2B5EF4-FFF2-40B4-BE49-F238E27FC236}">
                <a16:creationId xmlns:a16="http://schemas.microsoft.com/office/drawing/2014/main" id="{FACA57C2-BF33-844F-81C7-0DDB128D8DF7}"/>
              </a:ext>
            </a:extLst>
          </p:cNvPr>
          <p:cNvPicPr>
            <a:picLocks noChangeAspect="1"/>
          </p:cNvPicPr>
          <p:nvPr/>
        </p:nvPicPr>
        <p:blipFill>
          <a:blip r:embed="rId3"/>
          <a:stretch>
            <a:fillRect/>
          </a:stretch>
        </p:blipFill>
        <p:spPr>
          <a:xfrm>
            <a:off x="10203180" y="685800"/>
            <a:ext cx="1188720" cy="1188720"/>
          </a:xfrm>
          <a:prstGeom prst="rect">
            <a:avLst/>
          </a:prstGeom>
        </p:spPr>
      </p:pic>
      <p:sp>
        <p:nvSpPr>
          <p:cNvPr id="6" name="Rectangle 5">
            <a:extLst>
              <a:ext uri="{FF2B5EF4-FFF2-40B4-BE49-F238E27FC236}">
                <a16:creationId xmlns:a16="http://schemas.microsoft.com/office/drawing/2014/main" id="{CCFE8DC4-42F4-774E-B2D8-555573C3BDBD}"/>
              </a:ext>
            </a:extLst>
          </p:cNvPr>
          <p:cNvSpPr/>
          <p:nvPr/>
        </p:nvSpPr>
        <p:spPr>
          <a:xfrm>
            <a:off x="838200" y="1789545"/>
            <a:ext cx="10974859" cy="2862322"/>
          </a:xfrm>
          <a:prstGeom prst="rect">
            <a:avLst/>
          </a:prstGeom>
        </p:spPr>
        <p:txBody>
          <a:bodyPr wrap="square">
            <a:spAutoFit/>
          </a:bodyPr>
          <a:lstStyle/>
          <a:p>
            <a:r>
              <a:rPr lang="en-US" sz="3600" dirty="0"/>
              <a:t>For what course are you thinking about developing a poster assignment?</a:t>
            </a:r>
          </a:p>
          <a:p>
            <a:endParaRPr lang="en-US" sz="3600" dirty="0"/>
          </a:p>
          <a:p>
            <a:r>
              <a:rPr lang="en-US" sz="3600" dirty="0"/>
              <a:t>Why are you interested in developing a poster assignment for this particular course?</a:t>
            </a:r>
          </a:p>
        </p:txBody>
      </p:sp>
    </p:spTree>
    <p:extLst>
      <p:ext uri="{BB962C8B-B14F-4D97-AF65-F5344CB8AC3E}">
        <p14:creationId xmlns:p14="http://schemas.microsoft.com/office/powerpoint/2010/main" val="18750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04C8-6EE5-D741-9483-70EF4384CADC}"/>
              </a:ext>
            </a:extLst>
          </p:cNvPr>
          <p:cNvSpPr>
            <a:spLocks noGrp="1"/>
          </p:cNvSpPr>
          <p:nvPr>
            <p:ph type="title" idx="4294967295"/>
          </p:nvPr>
        </p:nvSpPr>
        <p:spPr>
          <a:xfrm>
            <a:off x="0" y="365125"/>
            <a:ext cx="10515600" cy="1325563"/>
          </a:xfrm>
        </p:spPr>
        <p:txBody>
          <a:bodyPr/>
          <a:lstStyle/>
          <a:p>
            <a:r>
              <a:rPr lang="en-US" b="1" dirty="0"/>
              <a:t>Scaffolding the assignment</a:t>
            </a:r>
          </a:p>
        </p:txBody>
      </p:sp>
      <p:pic>
        <p:nvPicPr>
          <p:cNvPr id="4" name="Picture 3">
            <a:extLst>
              <a:ext uri="{FF2B5EF4-FFF2-40B4-BE49-F238E27FC236}">
                <a16:creationId xmlns:a16="http://schemas.microsoft.com/office/drawing/2014/main" id="{C96161AF-6E8A-264D-AD5D-865F89292086}"/>
              </a:ext>
            </a:extLst>
          </p:cNvPr>
          <p:cNvPicPr>
            <a:picLocks noChangeAspect="1"/>
          </p:cNvPicPr>
          <p:nvPr/>
        </p:nvPicPr>
        <p:blipFill>
          <a:blip r:embed="rId3"/>
          <a:stretch>
            <a:fillRect/>
          </a:stretch>
        </p:blipFill>
        <p:spPr>
          <a:xfrm>
            <a:off x="0" y="2294968"/>
            <a:ext cx="12192000" cy="3404886"/>
          </a:xfrm>
          <a:prstGeom prst="rect">
            <a:avLst/>
          </a:prstGeom>
        </p:spPr>
      </p:pic>
      <p:sp>
        <p:nvSpPr>
          <p:cNvPr id="5" name="Rectangle 4">
            <a:extLst>
              <a:ext uri="{FF2B5EF4-FFF2-40B4-BE49-F238E27FC236}">
                <a16:creationId xmlns:a16="http://schemas.microsoft.com/office/drawing/2014/main" id="{BD89117C-68C1-EC45-A64D-EFED69890390}"/>
              </a:ext>
            </a:extLst>
          </p:cNvPr>
          <p:cNvSpPr/>
          <p:nvPr/>
        </p:nvSpPr>
        <p:spPr>
          <a:xfrm>
            <a:off x="6001264" y="6642556"/>
            <a:ext cx="7591168" cy="215444"/>
          </a:xfrm>
          <a:prstGeom prst="rect">
            <a:avLst/>
          </a:prstGeom>
        </p:spPr>
        <p:txBody>
          <a:bodyPr wrap="square">
            <a:spAutoFit/>
          </a:bodyPr>
          <a:lstStyle/>
          <a:p>
            <a:pPr>
              <a:spcBef>
                <a:spcPts val="598"/>
              </a:spcBef>
              <a:spcAft>
                <a:spcPts val="598"/>
              </a:spcAft>
            </a:pPr>
            <a:r>
              <a:rPr lang="en-US" sz="800" dirty="0"/>
              <a:t>Emory College of Arts and Sciences: Administration. (</a:t>
            </a:r>
            <a:r>
              <a:rPr lang="en-US" sz="800" dirty="0" err="1"/>
              <a:t>n.d.</a:t>
            </a:r>
            <a:r>
              <a:rPr lang="en-US" sz="800" dirty="0"/>
              <a:t>). Retrieved April 1, 2018, from </a:t>
            </a:r>
            <a:r>
              <a:rPr lang="en-US" sz="800" dirty="0">
                <a:hlinkClick r:id="rId4"/>
              </a:rPr>
              <a:t>http://college.emory.edu/main/administration/index.html</a:t>
            </a:r>
            <a:endParaRPr lang="en-US" sz="800" dirty="0">
              <a:cs typeface="American Typewriter"/>
            </a:endParaRPr>
          </a:p>
        </p:txBody>
      </p:sp>
    </p:spTree>
    <p:extLst>
      <p:ext uri="{BB962C8B-B14F-4D97-AF65-F5344CB8AC3E}">
        <p14:creationId xmlns:p14="http://schemas.microsoft.com/office/powerpoint/2010/main" val="48439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a:t>Types of Scaffolding</a:t>
            </a:r>
            <a:br>
              <a:rPr lang="en-US" b="1" dirty="0"/>
            </a:br>
            <a:endParaRPr lang="en-US" b="1" dirty="0"/>
          </a:p>
        </p:txBody>
      </p:sp>
      <p:sp>
        <p:nvSpPr>
          <p:cNvPr id="5" name="Content Placeholder 4"/>
          <p:cNvSpPr>
            <a:spLocks noGrp="1"/>
          </p:cNvSpPr>
          <p:nvPr>
            <p:ph sz="half" idx="1"/>
          </p:nvPr>
        </p:nvSpPr>
        <p:spPr>
          <a:xfrm>
            <a:off x="838200" y="1741714"/>
            <a:ext cx="4305298" cy="5099957"/>
          </a:xfrm>
        </p:spPr>
        <p:txBody>
          <a:bodyPr>
            <a:noAutofit/>
          </a:bodyPr>
          <a:lstStyle/>
          <a:p>
            <a:r>
              <a:rPr lang="en-US" sz="3600" dirty="0"/>
              <a:t>Breaking task into smaller, more manageable parts</a:t>
            </a:r>
          </a:p>
          <a:p>
            <a:r>
              <a:rPr lang="en-US" sz="3600" dirty="0"/>
              <a:t>Verbalizing thinking processes in tasks</a:t>
            </a:r>
          </a:p>
          <a:p>
            <a:r>
              <a:rPr lang="en-US" sz="3600" dirty="0"/>
              <a:t>Cooperative learning</a:t>
            </a:r>
          </a:p>
          <a:p>
            <a:r>
              <a:rPr lang="en-US" sz="3600" dirty="0"/>
              <a:t>Concrete prompts</a:t>
            </a:r>
          </a:p>
          <a:p>
            <a:r>
              <a:rPr lang="en-US" sz="3600" dirty="0"/>
              <a:t>Questioning</a:t>
            </a:r>
          </a:p>
        </p:txBody>
      </p:sp>
      <p:sp>
        <p:nvSpPr>
          <p:cNvPr id="6" name="Content Placeholder 5"/>
          <p:cNvSpPr>
            <a:spLocks noGrp="1"/>
          </p:cNvSpPr>
          <p:nvPr>
            <p:ph sz="half" idx="2"/>
          </p:nvPr>
        </p:nvSpPr>
        <p:spPr>
          <a:xfrm>
            <a:off x="6313397" y="1741714"/>
            <a:ext cx="5121728" cy="5257800"/>
          </a:xfrm>
        </p:spPr>
        <p:txBody>
          <a:bodyPr>
            <a:noAutofit/>
          </a:bodyPr>
          <a:lstStyle/>
          <a:p>
            <a:r>
              <a:rPr lang="en-US" sz="3600" dirty="0"/>
              <a:t>Providing instructions and/or tips, strategies, cues, procedures</a:t>
            </a:r>
          </a:p>
          <a:p>
            <a:r>
              <a:rPr lang="en-US" sz="3600" dirty="0"/>
              <a:t>Coaching</a:t>
            </a:r>
          </a:p>
          <a:p>
            <a:r>
              <a:rPr lang="en-US" sz="3600" dirty="0"/>
              <a:t>Modeling</a:t>
            </a:r>
          </a:p>
          <a:p>
            <a:r>
              <a:rPr lang="en-US" sz="3600" dirty="0"/>
              <a:t>Activation of previous knowledge</a:t>
            </a:r>
          </a:p>
          <a:p>
            <a:endParaRPr lang="en-US" sz="3600" dirty="0"/>
          </a:p>
        </p:txBody>
      </p:sp>
      <p:cxnSp>
        <p:nvCxnSpPr>
          <p:cNvPr id="7" name="Straight Connector 6"/>
          <p:cNvCxnSpPr>
            <a:cxnSpLocks/>
          </p:cNvCxnSpPr>
          <p:nvPr/>
        </p:nvCxnSpPr>
        <p:spPr>
          <a:xfrm>
            <a:off x="5728447" y="1725386"/>
            <a:ext cx="0" cy="5132614"/>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4" name="TextBox 13"/>
          <p:cNvSpPr txBox="1"/>
          <p:nvPr/>
        </p:nvSpPr>
        <p:spPr>
          <a:xfrm>
            <a:off x="6172200" y="6477001"/>
            <a:ext cx="4330700" cy="276999"/>
          </a:xfrm>
          <a:prstGeom prst="rect">
            <a:avLst/>
          </a:prstGeom>
          <a:noFill/>
        </p:spPr>
        <p:txBody>
          <a:bodyPr wrap="square" rtlCol="0">
            <a:spAutoFit/>
          </a:bodyPr>
          <a:lstStyle/>
          <a:p>
            <a:r>
              <a:rPr lang="en-US" sz="1200" dirty="0"/>
              <a:t>Lipscomb, Lindsay; Janet Swanson; and Anne West. “Scaffolding.” </a:t>
            </a:r>
          </a:p>
        </p:txBody>
      </p:sp>
    </p:spTree>
    <p:extLst>
      <p:ext uri="{BB962C8B-B14F-4D97-AF65-F5344CB8AC3E}">
        <p14:creationId xmlns:p14="http://schemas.microsoft.com/office/powerpoint/2010/main" val="40698981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1503</TotalTime>
  <Words>1414</Words>
  <Application>Microsoft Office PowerPoint</Application>
  <PresentationFormat>Widescreen</PresentationFormat>
  <Paragraphs>227</Paragraphs>
  <Slides>28</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American Typewriter</vt:lpstr>
      <vt:lpstr>Arial</vt:lpstr>
      <vt:lpstr>Calibri</vt:lpstr>
      <vt:lpstr>Calibri Light</vt:lpstr>
      <vt:lpstr>Cambria</vt:lpstr>
      <vt:lpstr>Courier New</vt:lpstr>
      <vt:lpstr>Helvetica Neue</vt:lpstr>
      <vt:lpstr>Mangal</vt:lpstr>
      <vt:lpstr>ＭＳ 明朝</vt:lpstr>
      <vt:lpstr>Times New Roman</vt:lpstr>
      <vt:lpstr>Wingdings</vt:lpstr>
      <vt:lpstr>Office Theme</vt:lpstr>
      <vt:lpstr>Composing Posters:  Visualizing Research and Data</vt:lpstr>
      <vt:lpstr>Conceiving the assignment</vt:lpstr>
      <vt:lpstr>Why a Poster</vt:lpstr>
      <vt:lpstr>Posters in Intro Biology lab (BIOL 141L)</vt:lpstr>
      <vt:lpstr>Posters in Intro Biology lab (BIOL 141L)</vt:lpstr>
      <vt:lpstr>Poster ecology</vt:lpstr>
      <vt:lpstr>Your turn</vt:lpstr>
      <vt:lpstr>Scaffolding the assignment</vt:lpstr>
      <vt:lpstr>Types of Scaffolding </vt:lpstr>
      <vt:lpstr>Scaffolding Posters in Biology 141</vt:lpstr>
      <vt:lpstr>Scaffolding Posters in Biology 141</vt:lpstr>
      <vt:lpstr>Scaffolding Posters in Biology 141</vt:lpstr>
      <vt:lpstr>PowerPoint Presentation</vt:lpstr>
      <vt:lpstr>Assessing the assignment</vt:lpstr>
      <vt:lpstr>Assessing Posters in Biology 141</vt:lpstr>
      <vt:lpstr>Tools</vt:lpstr>
      <vt:lpstr>Learning as we write: Translating</vt:lpstr>
      <vt:lpstr>PowerPoint Presentation</vt:lpstr>
      <vt:lpstr>PowerPoint Presentation</vt:lpstr>
      <vt:lpstr>Contrast and Color</vt:lpstr>
      <vt:lpstr>Contrast for Contrast’s Sake</vt:lpstr>
      <vt:lpstr>Figure Clarity</vt:lpstr>
      <vt:lpstr>Photo Resolution</vt:lpstr>
      <vt:lpstr>Repetition</vt:lpstr>
      <vt:lpstr>Alignment</vt:lpstr>
      <vt:lpstr>Proximity and Placement</vt:lpstr>
      <vt:lpstr>Your turn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Fisher</dc:creator>
  <cp:lastModifiedBy>Trapp, Joonna</cp:lastModifiedBy>
  <cp:revision>121</cp:revision>
  <dcterms:created xsi:type="dcterms:W3CDTF">2018-03-16T11:33:30Z</dcterms:created>
  <dcterms:modified xsi:type="dcterms:W3CDTF">2018-04-13T19:38:01Z</dcterms:modified>
</cp:coreProperties>
</file>